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3"/>
  </p:notesMasterIdLst>
  <p:sldIdLst>
    <p:sldId id="256" r:id="rId2"/>
    <p:sldId id="284" r:id="rId3"/>
    <p:sldId id="298" r:id="rId4"/>
    <p:sldId id="299" r:id="rId5"/>
    <p:sldId id="287" r:id="rId6"/>
    <p:sldId id="300" r:id="rId7"/>
    <p:sldId id="301" r:id="rId8"/>
    <p:sldId id="303" r:id="rId9"/>
    <p:sldId id="305" r:id="rId10"/>
    <p:sldId id="304" r:id="rId11"/>
    <p:sldId id="307" r:id="rId12"/>
    <p:sldId id="308" r:id="rId13"/>
    <p:sldId id="309" r:id="rId14"/>
    <p:sldId id="313" r:id="rId15"/>
    <p:sldId id="312" r:id="rId16"/>
    <p:sldId id="311" r:id="rId17"/>
    <p:sldId id="310" r:id="rId18"/>
    <p:sldId id="314" r:id="rId19"/>
    <p:sldId id="317" r:id="rId20"/>
    <p:sldId id="315" r:id="rId21"/>
    <p:sldId id="330" r:id="rId22"/>
    <p:sldId id="325" r:id="rId23"/>
    <p:sldId id="324" r:id="rId24"/>
    <p:sldId id="331" r:id="rId25"/>
    <p:sldId id="323" r:id="rId26"/>
    <p:sldId id="332" r:id="rId27"/>
    <p:sldId id="322" r:id="rId28"/>
    <p:sldId id="321" r:id="rId29"/>
    <p:sldId id="320" r:id="rId30"/>
    <p:sldId id="326" r:id="rId31"/>
    <p:sldId id="292" r:id="rId3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74958" autoAdjust="0"/>
  </p:normalViewPr>
  <p:slideViewPr>
    <p:cSldViewPr>
      <p:cViewPr>
        <p:scale>
          <a:sx n="75" d="100"/>
          <a:sy n="75" d="100"/>
        </p:scale>
        <p:origin x="-1080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15/06/2017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Denosumab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120 mg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Xgeva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®)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hezurdurarekin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lotutako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gertaerak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prebenitzeko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erabiltzen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haustura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patologikoa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hezurretako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erradioterapia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orno-muinaren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konpresioa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hezurretako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kirurgia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tumore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solidoen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hezur-metastasia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helduengan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Paziente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helduen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hezurdura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heldua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nerabeen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kasuan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zelula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erraldoiko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hezurreko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tumore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ez-erauzgarriak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tratatzeko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ere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erabiltzen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erauzketa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kirurgikoak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morbilitate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larria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dakarrenean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30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7634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biriketakoak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fibrosia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pneumonitis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interstiziala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hepatikoak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(hepatitis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zitolitikoa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hepatitis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kolestasikoa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hepatitis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kronikoa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zirrosia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nekrosi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hepatikoa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hepatitis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fulminantea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</a:t>
            </a:r>
            <a:endParaRPr lang="es-ES" sz="1200" dirty="0" smtClean="0">
              <a:latin typeface="+mn-lt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3477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EKGko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QT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tartea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luzatzeko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arrisku-faktore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hartaratzaileak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dituztenetan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adibidez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aurretiko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gaixotasun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kardiobaskularra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bat-bateko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heriotza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familiaren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historia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klinikoan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balantze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elektrolitikoko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aldaketak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esaterako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hipomagnesemia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hipokaliemia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bradikardia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nabarmena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EKGko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QT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tartea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luzatu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torsades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pointes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eragin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dezaketen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aldi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hartzea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9036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 horiek ospitaletan erabiltzekoak dira. 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Bradikardia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hepatitisaren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aurkako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tratamendua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ezarri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lehenengo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24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orduetan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agertu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zen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kasu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guztietan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s-ES" sz="1800" dirty="0" smtClean="0">
              <a:solidFill>
                <a:srgbClr val="FF0000"/>
              </a:solidFill>
              <a:latin typeface="+mn-lt"/>
            </a:endParaRP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2020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solidFill>
                  <a:prstClr val="black"/>
                </a:solidFill>
                <a:latin typeface="+mn-lt"/>
                <a:cs typeface="Times New Roman" pitchFamily="18" charset="0"/>
              </a:rPr>
              <a:t>BHB: B </a:t>
            </a:r>
            <a:r>
              <a:rPr lang="es-ES" sz="1200" dirty="0" err="1" smtClean="0">
                <a:solidFill>
                  <a:prstClr val="black"/>
                </a:solidFill>
                <a:latin typeface="+mn-lt"/>
                <a:cs typeface="Times New Roman" pitchFamily="18" charset="0"/>
              </a:rPr>
              <a:t>hepatitisaren</a:t>
            </a:r>
            <a:r>
              <a:rPr lang="es-ES" sz="1200" dirty="0" smtClean="0">
                <a:solidFill>
                  <a:prstClr val="black"/>
                </a:solidFill>
                <a:latin typeface="+mn-lt"/>
                <a:cs typeface="Times New Roman" pitchFamily="18" charset="0"/>
              </a:rPr>
              <a:t> </a:t>
            </a:r>
            <a:r>
              <a:rPr lang="es-ES" sz="1200" dirty="0" err="1" smtClean="0">
                <a:solidFill>
                  <a:prstClr val="black"/>
                </a:solidFill>
                <a:latin typeface="+mn-lt"/>
                <a:cs typeface="Times New Roman" pitchFamily="18" charset="0"/>
              </a:rPr>
              <a:t>birusa</a:t>
            </a:r>
            <a:endParaRPr lang="es-ES" sz="1200" dirty="0" smtClean="0">
              <a:solidFill>
                <a:prstClr val="black"/>
              </a:solidFill>
              <a:latin typeface="+mn-lt"/>
              <a:cs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solidFill>
                  <a:prstClr val="black"/>
                </a:solidFill>
                <a:latin typeface="+mn-lt"/>
                <a:cs typeface="Times New Roman" pitchFamily="18" charset="0"/>
              </a:rPr>
              <a:t>CHB: C </a:t>
            </a:r>
            <a:r>
              <a:rPr lang="es-ES" sz="1200" dirty="0" err="1" smtClean="0">
                <a:solidFill>
                  <a:prstClr val="black"/>
                </a:solidFill>
                <a:latin typeface="+mn-lt"/>
                <a:cs typeface="Times New Roman" pitchFamily="18" charset="0"/>
              </a:rPr>
              <a:t>hepatitisaren</a:t>
            </a:r>
            <a:r>
              <a:rPr lang="es-ES" sz="1200" dirty="0" smtClean="0">
                <a:solidFill>
                  <a:prstClr val="black"/>
                </a:solidFill>
                <a:latin typeface="+mn-lt"/>
                <a:cs typeface="Times New Roman" pitchFamily="18" charset="0"/>
              </a:rPr>
              <a:t> </a:t>
            </a:r>
            <a:r>
              <a:rPr lang="es-ES" sz="1200" dirty="0" err="1" smtClean="0">
                <a:solidFill>
                  <a:prstClr val="black"/>
                </a:solidFill>
                <a:latin typeface="+mn-lt"/>
                <a:cs typeface="Times New Roman" pitchFamily="18" charset="0"/>
              </a:rPr>
              <a:t>birusa</a:t>
            </a:r>
            <a:r>
              <a:rPr lang="es-ES" sz="1200" dirty="0" smtClean="0">
                <a:solidFill>
                  <a:prstClr val="black"/>
                </a:solidFill>
                <a:latin typeface="+mn-lt"/>
                <a:cs typeface="Times New Roman" pitchFamily="18" charset="0"/>
              </a:rPr>
              <a:t> (</a:t>
            </a:r>
            <a:r>
              <a:rPr lang="es-ES" sz="1200" dirty="0" smtClean="0">
                <a:solidFill>
                  <a:srgbClr val="4BACC6"/>
                </a:solidFill>
                <a:latin typeface="+mn-lt"/>
              </a:rPr>
              <a:t>VHB:</a:t>
            </a:r>
            <a:r>
              <a:rPr lang="es-ES" sz="1200" baseline="0" dirty="0" smtClean="0">
                <a:solidFill>
                  <a:srgbClr val="4BACC6"/>
                </a:solidFill>
                <a:latin typeface="+mn-lt"/>
              </a:rPr>
              <a:t> </a:t>
            </a:r>
            <a:r>
              <a:rPr lang="es-ES" sz="1200" dirty="0" smtClean="0">
                <a:solidFill>
                  <a:srgbClr val="4BACC6"/>
                </a:solidFill>
                <a:latin typeface="+mn-lt"/>
              </a:rPr>
              <a:t>virus de la hepatitis B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DAA: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eragin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zuzeneko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antibirak</a:t>
            </a:r>
            <a:endParaRPr lang="es-ES" sz="1200" dirty="0" smtClean="0">
              <a:solidFill>
                <a:srgbClr val="4BACC6"/>
              </a:solidFill>
              <a:latin typeface="+mn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 horiek ospitaletan erabiltzekoak dira:</a:t>
            </a:r>
            <a:r>
              <a:rPr lang="es-ES" sz="1200" baseline="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s-ES" sz="1200" baseline="0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daclastavir</a:t>
            </a:r>
            <a:r>
              <a:rPr lang="es-ES" sz="1200" baseline="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, </a:t>
            </a:r>
            <a:r>
              <a:rPr lang="es-ES" sz="1200" baseline="0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desabuvir</a:t>
            </a:r>
            <a:r>
              <a:rPr lang="es-ES" sz="1200" baseline="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, </a:t>
            </a:r>
            <a:r>
              <a:rPr lang="es-ES" sz="1200" baseline="0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sofosbuvir</a:t>
            </a:r>
            <a:r>
              <a:rPr lang="es-ES" sz="1200" baseline="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/</a:t>
            </a:r>
            <a:r>
              <a:rPr lang="es-ES" sz="1200" baseline="0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ledipasvir</a:t>
            </a:r>
            <a:r>
              <a:rPr lang="es-ES" sz="1200" baseline="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…</a:t>
            </a:r>
            <a:r>
              <a:rPr lang="es-ES" sz="12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85290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hauek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leuzemia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mieloide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kronikoa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eta/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leuzemia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linfoblastiko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akutua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tratatzeko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erabiltzen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Filadelfia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kromosoma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positiboa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horiek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ospitaletan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banatzekoak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s-ES" sz="1200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Tirosina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kinasaren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inhibitzaileak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(ITK BCR-ABL): </a:t>
            </a:r>
            <a:r>
              <a:rPr lang="es-ES" sz="1200" dirty="0" err="1" smtClean="0">
                <a:latin typeface="+mn-lt"/>
                <a:cs typeface="Times New Roman" pitchFamily="18" charset="0"/>
              </a:rPr>
              <a:t>bosutinib</a:t>
            </a:r>
            <a:r>
              <a:rPr lang="es-ES" sz="1200" dirty="0" smtClean="0">
                <a:latin typeface="+mn-lt"/>
                <a:cs typeface="Times New Roman" pitchFamily="18" charset="0"/>
              </a:rPr>
              <a:t>, </a:t>
            </a:r>
            <a:r>
              <a:rPr lang="es-ES" sz="1200" dirty="0" err="1" smtClean="0">
                <a:latin typeface="+mn-lt"/>
                <a:cs typeface="Times New Roman" pitchFamily="18" charset="0"/>
              </a:rPr>
              <a:t>dasatinib</a:t>
            </a:r>
            <a:r>
              <a:rPr lang="es-ES" sz="1200" dirty="0" smtClean="0">
                <a:latin typeface="+mn-lt"/>
                <a:cs typeface="Times New Roman" pitchFamily="18" charset="0"/>
              </a:rPr>
              <a:t>, </a:t>
            </a:r>
            <a:r>
              <a:rPr lang="es-ES" sz="1200" dirty="0" err="1" smtClean="0">
                <a:latin typeface="+mn-lt"/>
                <a:cs typeface="Times New Roman" pitchFamily="18" charset="0"/>
              </a:rPr>
              <a:t>imatinib</a:t>
            </a:r>
            <a:r>
              <a:rPr lang="es-ES" sz="1200" dirty="0" smtClean="0">
                <a:latin typeface="+mn-lt"/>
                <a:cs typeface="Times New Roman" pitchFamily="18" charset="0"/>
              </a:rPr>
              <a:t>, </a:t>
            </a:r>
            <a:r>
              <a:rPr lang="es-ES" sz="1200" dirty="0" err="1" smtClean="0">
                <a:latin typeface="+mn-lt"/>
                <a:cs typeface="Times New Roman" pitchFamily="18" charset="0"/>
              </a:rPr>
              <a:t>nilotinib</a:t>
            </a:r>
            <a:r>
              <a:rPr lang="es-ES" sz="1200" dirty="0" smtClean="0">
                <a:latin typeface="+mn-lt"/>
                <a:cs typeface="Times New Roman" pitchFamily="18" charset="0"/>
              </a:rPr>
              <a:t> o </a:t>
            </a:r>
            <a:r>
              <a:rPr lang="es-ES" sz="1200" dirty="0" err="1" smtClean="0">
                <a:latin typeface="+mn-lt"/>
                <a:cs typeface="Times New Roman" pitchFamily="18" charset="0"/>
              </a:rPr>
              <a:t>ponatinib</a:t>
            </a:r>
            <a:r>
              <a:rPr lang="es-ES" sz="1200" dirty="0" smtClean="0">
                <a:latin typeface="+mn-lt"/>
                <a:cs typeface="Times New Roman" pitchFamily="18" charset="0"/>
              </a:rPr>
              <a:t>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2179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Mikofenolato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sodikoa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mikofenolato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mofetiloa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beste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batzuekin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konbinatuta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mota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jakin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batzuetako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transplanteak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izan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dituzten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paziente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helduentzat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aholkatzen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errefus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akutuaren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profilaxirako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Ospitaleko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Farmazia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zerbitzuek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ditzakete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fitxa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teknikoz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kanpoko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indikazioetan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6891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Errenina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angiotentsina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sistemaren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antagonista (AHA-II) da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olmesartana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arteriala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jaisten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duela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frogatu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baina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argitu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morbimortalitate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kardiobaskularra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gutxitzen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eraginkorra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denik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aldiz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beste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AHA-II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batzuk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AEBIak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eraginkorrak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horretan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s-ES" sz="1200" dirty="0" smtClean="0">
              <a:solidFill>
                <a:srgbClr val="FF0000"/>
              </a:solidFill>
              <a:latin typeface="+mn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Enteropatiaren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seinale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klinikoak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beherako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kronikoa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batzuetan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-batean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agertzen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handia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izan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daiteke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pisu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galaraz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dezake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Konplikazioak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deshidratazioa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giltzurrun-gutxiegitasuna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asaldura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elektrolitikoak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hipokaliemia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barne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azidosi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metabolikoa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malabsortzio-zantzuak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44795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Mirabegrona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(▼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Betmiga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®) beta3-hartzaile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adrenergikoen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agonista da,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gernu-maskuri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hiperaktiboa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paziente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helduengan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ager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daitezkeen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honako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sintoma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hauek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tratatzeko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baimenduta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dago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gernu-urgentzia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gernua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egiteko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maiztasunaren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handitzea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eta/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urgentziako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inkontinentzia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1120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15/06/2017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15/06/2017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hyperlink" Target="http://www.osakidetza.euskadi.eus/contenidos/informacion/cevime_infac_2017/eu_def/adjuntos/INFAC%20Vol%2025%20n&#186;%204_seinaleak%20eta%20alertak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akidetza.euskadi.eus/informazioa/aurkezpena-farmakojagoletza/r85-pkfarm06/eu/" TargetMode="External"/><Relationship Id="rId2" Type="http://schemas.openxmlformats.org/officeDocument/2006/relationships/hyperlink" Target="https://www.aemps.gob.es/cima/fichasTecnicas.do?metodo=detalleForm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9552" y="1916832"/>
            <a:ext cx="7772400" cy="2303463"/>
          </a:xfrm>
        </p:spPr>
        <p:txBody>
          <a:bodyPr/>
          <a:lstStyle/>
          <a:p>
            <a:r>
              <a:rPr lang="es-ES" b="1" dirty="0" smtClean="0"/>
              <a:t>MEDIKAMENTUEN </a:t>
            </a:r>
            <a:r>
              <a:rPr lang="es-ES" b="1" dirty="0"/>
              <a:t>SEGURTASUNA: 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dirty="0" smtClean="0"/>
              <a:t>2015-2016AN </a:t>
            </a:r>
            <a:r>
              <a:rPr lang="es-ES" dirty="0"/>
              <a:t>SORTUTAKO SEINALEAK ETA ALERTAK</a:t>
            </a:r>
            <a:r>
              <a:rPr lang="es-ES" dirty="0" smtClean="0"/>
              <a:t> 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_tradnl" sz="3600" dirty="0"/>
              <a:t>25 </a:t>
            </a:r>
            <a:r>
              <a:rPr lang="es-ES_tradnl" sz="3600" dirty="0" err="1"/>
              <a:t>Lib</a:t>
            </a:r>
            <a:r>
              <a:rPr lang="es-ES_tradnl" sz="3600" dirty="0"/>
              <a:t>, </a:t>
            </a:r>
            <a:r>
              <a:rPr lang="es-ES_tradnl" sz="3600" dirty="0" smtClean="0"/>
              <a:t>4 </a:t>
            </a:r>
            <a:r>
              <a:rPr lang="es-ES_tradnl" sz="3600" dirty="0" err="1"/>
              <a:t>Zk</a:t>
            </a:r>
            <a:r>
              <a:rPr lang="es-ES_tradnl" sz="3600" dirty="0"/>
              <a:t>. 2017</a:t>
            </a:r>
            <a:endParaRPr lang="es-ES" sz="3600" dirty="0" smtClean="0">
              <a:solidFill>
                <a:schemeClr val="tx2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396552" y="699691"/>
            <a:ext cx="8229600" cy="56207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Kanagliflozina</a:t>
            </a:r>
            <a:r>
              <a:rPr lang="es-ES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: </a:t>
            </a:r>
            <a:r>
              <a:rPr lang="es-ES" sz="24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anputazio</a:t>
            </a:r>
            <a:r>
              <a:rPr lang="es-ES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r>
              <a:rPr lang="es-ES" sz="24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ez</a:t>
            </a:r>
            <a:r>
              <a:rPr lang="es-ES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r>
              <a:rPr lang="es-ES" sz="24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traumatikoak</a:t>
            </a:r>
            <a:r>
              <a:rPr lang="es-ES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r>
              <a:rPr lang="es-ES" sz="24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izateko</a:t>
            </a:r>
            <a:r>
              <a:rPr lang="es-ES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r>
              <a:rPr lang="es-ES" sz="24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arriskua</a:t>
            </a:r>
            <a:r>
              <a:rPr lang="es-ES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r>
              <a:rPr lang="es-E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/>
            </a:r>
            <a:br>
              <a:rPr lang="es-E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</a:b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326976" y="980728"/>
            <a:ext cx="85689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Clr>
                <a:srgbClr val="4BACC6"/>
              </a:buClr>
              <a:buFont typeface="Arial" pitchFamily="34" charset="0"/>
              <a:buChar char="•"/>
            </a:pPr>
            <a:r>
              <a:rPr lang="es-ES" sz="2000" b="1" dirty="0" err="1">
                <a:latin typeface="+mj-lt"/>
              </a:rPr>
              <a:t>PRACen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b="1" dirty="0" err="1">
                <a:latin typeface="+mj-lt"/>
              </a:rPr>
              <a:t>ebaluazioa</a:t>
            </a:r>
            <a:r>
              <a:rPr lang="es-ES" sz="2000" b="1" dirty="0">
                <a:latin typeface="+mj-lt"/>
              </a:rPr>
              <a:t>: </a:t>
            </a:r>
            <a:r>
              <a:rPr lang="es-ES" sz="2000" dirty="0" err="1">
                <a:latin typeface="+mj-lt"/>
              </a:rPr>
              <a:t>beheko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gorputz-adarretan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anputazio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ez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traumatikoak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izateko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arriskua</a:t>
            </a:r>
            <a:r>
              <a:rPr lang="es-ES" sz="2000" dirty="0" smtClean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batez</a:t>
            </a:r>
            <a:r>
              <a:rPr lang="es-ES" sz="2000" dirty="0">
                <a:latin typeface="+mj-lt"/>
              </a:rPr>
              <a:t> ere </a:t>
            </a:r>
            <a:r>
              <a:rPr lang="es-ES" sz="2000" dirty="0" err="1">
                <a:latin typeface="+mj-lt"/>
              </a:rPr>
              <a:t>behatzetan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solidFill>
                  <a:prstClr val="black"/>
                </a:solidFill>
                <a:latin typeface="+mj-lt"/>
              </a:rPr>
              <a:t>(</a:t>
            </a:r>
            <a:r>
              <a:rPr lang="es-ES" sz="2000" dirty="0" err="1">
                <a:latin typeface="+mj-lt"/>
              </a:rPr>
              <a:t>ezin</a:t>
            </a:r>
            <a:r>
              <a:rPr lang="es-ES" sz="2000" dirty="0">
                <a:latin typeface="+mj-lt"/>
              </a:rPr>
              <a:t> dela </a:t>
            </a:r>
            <a:r>
              <a:rPr lang="es-ES" sz="2000" dirty="0" err="1" smtClean="0">
                <a:latin typeface="+mj-lt"/>
              </a:rPr>
              <a:t>baztertu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arriskua</a:t>
            </a:r>
            <a:r>
              <a:rPr lang="es-ES" sz="2000" dirty="0" smtClean="0">
                <a:latin typeface="+mj-lt"/>
              </a:rPr>
              <a:t>  </a:t>
            </a:r>
            <a:r>
              <a:rPr lang="es-ES" sz="2000" dirty="0" err="1" smtClean="0">
                <a:latin typeface="+mj-lt"/>
              </a:rPr>
              <a:t>dapagliflozina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eta </a:t>
            </a:r>
            <a:r>
              <a:rPr lang="es-ES" sz="2000" dirty="0" err="1" smtClean="0">
                <a:latin typeface="+mj-lt"/>
              </a:rPr>
              <a:t>enpagliflozinarekin</a:t>
            </a:r>
            <a:r>
              <a:rPr lang="es-ES" sz="2000" dirty="0" smtClean="0">
                <a:latin typeface="+mj-lt"/>
              </a:rPr>
              <a:t> ere).</a:t>
            </a:r>
          </a:p>
          <a:p>
            <a:pPr marL="342900" lvl="0" indent="-342900">
              <a:buClr>
                <a:srgbClr val="4BACC6"/>
              </a:buClr>
              <a:buFont typeface="Arial" pitchFamily="34" charset="0"/>
              <a:buChar char="•"/>
            </a:pPr>
            <a:endParaRPr lang="es-ES" sz="2000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rgbClr val="4BACC6"/>
              </a:buClr>
              <a:buFont typeface="Arial" pitchFamily="34" charset="0"/>
              <a:buChar char="•"/>
            </a:pPr>
            <a:r>
              <a:rPr lang="es-ES" sz="2000" b="1" dirty="0" err="1">
                <a:latin typeface="+mj-lt"/>
              </a:rPr>
              <a:t>AEMPSen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b="1" dirty="0" err="1">
                <a:latin typeface="+mj-lt"/>
              </a:rPr>
              <a:t>gomendioak</a:t>
            </a:r>
            <a:r>
              <a:rPr lang="es-ES" sz="2000" b="1" dirty="0">
                <a:latin typeface="+mj-lt"/>
              </a:rPr>
              <a:t>:</a:t>
            </a:r>
          </a:p>
          <a:p>
            <a:pPr marL="342900" indent="-342900">
              <a:buClr>
                <a:srgbClr val="4BACC6"/>
              </a:buClr>
              <a:buFont typeface="Arial" pitchFamily="34" charset="0"/>
              <a:buChar char="•"/>
            </a:pPr>
            <a:endParaRPr lang="es-ES" sz="800" dirty="0">
              <a:latin typeface="+mn-lt"/>
            </a:endParaRP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r>
              <a:rPr lang="es-ES" sz="1800" dirty="0" err="1" smtClean="0">
                <a:latin typeface="+mn-lt"/>
              </a:rPr>
              <a:t>Tratamendua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bertan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behera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uzteko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aukera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aintzat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hartu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oinetan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konplikazio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larriak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dituzten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pazienteen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kasuan</a:t>
            </a:r>
            <a:r>
              <a:rPr lang="es-ES" sz="1800" dirty="0" smtClean="0">
                <a:latin typeface="+mn-lt"/>
              </a:rPr>
              <a:t>.</a:t>
            </a: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r>
              <a:rPr lang="es-ES" sz="1800" dirty="0" err="1">
                <a:latin typeface="+mn-lt"/>
              </a:rPr>
              <a:t>Edozein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gliflozina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bidez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tratatzen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pazienteen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monitorizazio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egokia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egin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behar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>
                <a:latin typeface="+mn-lt"/>
              </a:rPr>
              <a:t>da </a:t>
            </a:r>
            <a:r>
              <a:rPr lang="es-ES" sz="1800" dirty="0" err="1">
                <a:latin typeface="+mn-lt"/>
              </a:rPr>
              <a:t>anputazioa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izateko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arrisku-faktoreak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badituzte</a:t>
            </a:r>
            <a:r>
              <a:rPr lang="es-ES" sz="1800" dirty="0">
                <a:latin typeface="+mn-lt"/>
              </a:rPr>
              <a:t>.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Azpimarratu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zeinen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garrantzitsua</a:t>
            </a:r>
            <a:r>
              <a:rPr lang="es-ES" sz="1800" dirty="0">
                <a:latin typeface="+mn-lt"/>
              </a:rPr>
              <a:t> den </a:t>
            </a:r>
            <a:r>
              <a:rPr lang="es-ES" sz="1800" dirty="0" err="1">
                <a:latin typeface="+mn-lt"/>
              </a:rPr>
              <a:t>oin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diabetikoaren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prebentzio-zainketa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egokia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egitea</a:t>
            </a:r>
            <a:r>
              <a:rPr lang="es-ES" sz="1800" dirty="0" smtClean="0">
                <a:latin typeface="+mn-lt"/>
              </a:rPr>
              <a:t>.</a:t>
            </a: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r>
              <a:rPr lang="es-ES" sz="1800" dirty="0" err="1">
                <a:latin typeface="+mn-lt"/>
              </a:rPr>
              <a:t>Pazienteak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zaindu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egin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dira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deplezio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hidrosalinoek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sortutako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zeinuak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sintomak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hautemateko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xedez</a:t>
            </a:r>
            <a:r>
              <a:rPr lang="es-ES" sz="1800" dirty="0">
                <a:latin typeface="+mn-lt"/>
              </a:rPr>
              <a:t>. </a:t>
            </a:r>
            <a:r>
              <a:rPr lang="es-ES" sz="1800" dirty="0" err="1">
                <a:latin typeface="+mn-lt"/>
              </a:rPr>
              <a:t>Z</a:t>
            </a:r>
            <a:r>
              <a:rPr lang="es-ES" sz="1800" dirty="0" err="1" smtClean="0">
                <a:latin typeface="+mn-lt"/>
              </a:rPr>
              <a:t>aindu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hidratazio-egoera</a:t>
            </a:r>
            <a:r>
              <a:rPr lang="es-ES" sz="1800" dirty="0" smtClean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kontuan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izanda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diuretikoek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egoera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hori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larriagotu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dezakeela</a:t>
            </a:r>
            <a:r>
              <a:rPr lang="es-ES" sz="1800" dirty="0" smtClean="0">
                <a:latin typeface="+mn-lt"/>
              </a:rPr>
              <a:t>. </a:t>
            </a:r>
            <a:endParaRPr lang="es-ES" sz="1800" dirty="0">
              <a:latin typeface="+mn-lt"/>
            </a:endParaRPr>
          </a:p>
          <a:p>
            <a:pPr marL="342900" lvl="0" indent="-342900">
              <a:buClr>
                <a:srgbClr val="4BACC6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2452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s-ES" sz="3200" dirty="0" smtClean="0"/>
              <a:t>IBUPROFENOA eta DEXIBUPROFENOA</a:t>
            </a:r>
            <a:r>
              <a:rPr lang="es-ES" sz="3200" b="1" dirty="0" smtClean="0">
                <a:latin typeface="+mn-lt"/>
              </a:rPr>
              <a:t/>
            </a:r>
            <a:br>
              <a:rPr lang="es-ES" sz="3200" b="1" dirty="0" smtClean="0">
                <a:latin typeface="+mn-lt"/>
              </a:rPr>
            </a:br>
            <a:r>
              <a:rPr lang="es-ES" sz="3200" b="1" dirty="0" smtClean="0">
                <a:latin typeface="+mn-lt"/>
              </a:rPr>
              <a:t> </a:t>
            </a:r>
            <a:r>
              <a:rPr lang="es-ES" sz="3200" dirty="0" err="1">
                <a:latin typeface="+mn-lt"/>
              </a:rPr>
              <a:t>arrisku</a:t>
            </a:r>
            <a:r>
              <a:rPr lang="es-ES" sz="3200" dirty="0">
                <a:latin typeface="+mn-lt"/>
              </a:rPr>
              <a:t> </a:t>
            </a:r>
            <a:r>
              <a:rPr lang="es-ES" sz="3200" dirty="0" err="1">
                <a:latin typeface="+mn-lt"/>
              </a:rPr>
              <a:t>kardiobaskularra</a:t>
            </a:r>
            <a:r>
              <a:rPr lang="es-ES" sz="3200" dirty="0">
                <a:latin typeface="+mn-lt"/>
              </a:rPr>
              <a:t> </a:t>
            </a:r>
            <a:r>
              <a:rPr lang="es-ES" sz="3200" dirty="0" err="1">
                <a:latin typeface="+mn-lt"/>
              </a:rPr>
              <a:t>dosi</a:t>
            </a:r>
            <a:r>
              <a:rPr lang="es-ES" sz="3200" dirty="0">
                <a:latin typeface="+mn-lt"/>
              </a:rPr>
              <a:t> </a:t>
            </a:r>
            <a:r>
              <a:rPr lang="es-ES" sz="3200" dirty="0" err="1">
                <a:latin typeface="+mn-lt"/>
              </a:rPr>
              <a:t>handietan</a:t>
            </a:r>
            <a:r>
              <a:rPr lang="es-ES" sz="3200" dirty="0">
                <a:latin typeface="+mn-lt"/>
              </a:rPr>
              <a:t> </a:t>
            </a:r>
            <a:r>
              <a:rPr lang="es-ES" sz="3200" dirty="0" smtClean="0">
                <a:latin typeface="+mn-lt"/>
              </a:rPr>
              <a:t>(I)</a:t>
            </a:r>
            <a:endParaRPr lang="es-ES" sz="3200" b="1" dirty="0">
              <a:latin typeface="+mn-lt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67544" y="1412776"/>
            <a:ext cx="8352928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err="1">
                <a:latin typeface="+mj-lt"/>
              </a:rPr>
              <a:t>PRACen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b="1" dirty="0" err="1">
                <a:latin typeface="+mj-lt"/>
              </a:rPr>
              <a:t>ebaluazioa</a:t>
            </a:r>
            <a:r>
              <a:rPr lang="es-ES" sz="2000" b="1" dirty="0" smtClean="0">
                <a:latin typeface="+mj-lt"/>
              </a:rPr>
              <a:t>: </a:t>
            </a:r>
            <a:r>
              <a:rPr lang="es-ES" sz="2000" dirty="0" smtClean="0">
                <a:latin typeface="+mj-lt"/>
              </a:rPr>
              <a:t>(</a:t>
            </a:r>
            <a:r>
              <a:rPr lang="es-ES" sz="2000" dirty="0" err="1">
                <a:latin typeface="+mj-lt"/>
              </a:rPr>
              <a:t>arrisku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kardiobaskularra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eta </a:t>
            </a:r>
            <a:r>
              <a:rPr lang="es-ES" sz="2000" dirty="0" err="1" smtClean="0">
                <a:latin typeface="+mj-lt"/>
              </a:rPr>
              <a:t>interakzio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arriskua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ibuprofenoaren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edo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dexibuprofenoaren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azido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azetilsalizilikoaren</a:t>
            </a:r>
            <a:r>
              <a:rPr lang="es-ES" sz="2000" dirty="0">
                <a:latin typeface="+mj-lt"/>
              </a:rPr>
              <a:t> (AAS) </a:t>
            </a:r>
            <a:r>
              <a:rPr lang="es-ES" sz="2000" dirty="0" err="1">
                <a:latin typeface="+mj-lt"/>
              </a:rPr>
              <a:t>artean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—</a:t>
            </a:r>
            <a:r>
              <a:rPr lang="es-ES" sz="2000" dirty="0" err="1" smtClean="0">
                <a:latin typeface="+mj-lt"/>
              </a:rPr>
              <a:t>prebentzio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kardiobaskularrerako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dosi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txikietan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ematen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denean</a:t>
            </a:r>
            <a:r>
              <a:rPr lang="es-ES" sz="2000" dirty="0" smtClean="0">
                <a:latin typeface="+mj-lt"/>
              </a:rPr>
              <a:t>—):</a:t>
            </a:r>
          </a:p>
          <a:p>
            <a:pPr lvl="1"/>
            <a:endParaRPr lang="es-ES" sz="2000" dirty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r>
              <a:rPr lang="es-ES" sz="1800" dirty="0">
                <a:latin typeface="+mn-lt"/>
              </a:rPr>
              <a:t>Ibuprofeno </a:t>
            </a:r>
            <a:r>
              <a:rPr lang="es-ES" sz="1800" dirty="0" err="1">
                <a:latin typeface="+mn-lt"/>
              </a:rPr>
              <a:t>dosi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handiak</a:t>
            </a:r>
            <a:r>
              <a:rPr lang="es-ES" sz="1800" dirty="0">
                <a:latin typeface="+mn-lt"/>
              </a:rPr>
              <a:t> (2.400 mg </a:t>
            </a:r>
            <a:r>
              <a:rPr lang="es-ES" sz="1800" dirty="0" err="1">
                <a:latin typeface="+mn-lt"/>
              </a:rPr>
              <a:t>eguneko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gehiago</a:t>
            </a:r>
            <a:r>
              <a:rPr lang="es-ES" sz="1800" dirty="0">
                <a:latin typeface="+mn-lt"/>
              </a:rPr>
              <a:t>) </a:t>
            </a:r>
            <a:r>
              <a:rPr lang="es-ES" sz="1800" dirty="0" err="1">
                <a:latin typeface="+mn-lt"/>
              </a:rPr>
              <a:t>tronbosi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arteriala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izateko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arrisku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handiagoarekin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lotzen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dira</a:t>
            </a:r>
            <a:r>
              <a:rPr lang="es-ES" sz="1800" dirty="0">
                <a:latin typeface="+mn-lt"/>
              </a:rPr>
              <a:t>.</a:t>
            </a:r>
            <a:r>
              <a:rPr lang="es-ES" sz="1800" dirty="0" smtClean="0">
                <a:latin typeface="+mn-lt"/>
              </a:rPr>
              <a:t> (COX-2aren </a:t>
            </a:r>
            <a:r>
              <a:rPr lang="es-ES" sz="1800" dirty="0" err="1">
                <a:latin typeface="+mn-lt"/>
              </a:rPr>
              <a:t>inhibitzaileak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dosi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estandarrean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hartzeak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dakarren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arriskuarekin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pareka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daiteke</a:t>
            </a:r>
            <a:r>
              <a:rPr lang="es-ES" sz="1800" dirty="0" smtClean="0">
                <a:latin typeface="+mn-lt"/>
              </a:rPr>
              <a:t>)..</a:t>
            </a: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r>
              <a:rPr lang="es-ES" sz="1800" dirty="0" err="1">
                <a:latin typeface="+mj-lt"/>
              </a:rPr>
              <a:t>Dagoen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informazioak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du </a:t>
            </a:r>
            <a:r>
              <a:rPr lang="es-ES" sz="1800" dirty="0" err="1">
                <a:latin typeface="+mj-lt"/>
              </a:rPr>
              <a:t>iradokitzen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eguneko</a:t>
            </a:r>
            <a:r>
              <a:rPr lang="es-ES" sz="1800" dirty="0">
                <a:latin typeface="+mj-lt"/>
              </a:rPr>
              <a:t> 1.200 mg </a:t>
            </a:r>
            <a:r>
              <a:rPr lang="es-ES" sz="1800" dirty="0" err="1">
                <a:latin typeface="+mj-lt"/>
              </a:rPr>
              <a:t>arteko</a:t>
            </a:r>
            <a:r>
              <a:rPr lang="es-ES" sz="1800" dirty="0">
                <a:latin typeface="+mj-lt"/>
              </a:rPr>
              <a:t> ibuprofeno-</a:t>
            </a:r>
            <a:r>
              <a:rPr lang="es-ES" sz="1800" dirty="0" err="1">
                <a:latin typeface="+mj-lt"/>
              </a:rPr>
              <a:t>dosiek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arrisku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kardiobaskularra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handitzearekin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lotura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dutenik</a:t>
            </a:r>
            <a:r>
              <a:rPr lang="es-ES" sz="1800" dirty="0" smtClean="0">
                <a:latin typeface="+mj-lt"/>
              </a:rPr>
              <a:t>.</a:t>
            </a: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j-lt"/>
            </a:endParaRP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r>
              <a:rPr lang="es-ES" sz="1800" dirty="0" err="1" smtClean="0">
                <a:latin typeface="+mj-lt"/>
              </a:rPr>
              <a:t>Ibuprofenoak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AASaren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antiplaketarioa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murrizten</a:t>
            </a:r>
            <a:r>
              <a:rPr lang="es-ES" sz="1800" dirty="0">
                <a:latin typeface="+mj-lt"/>
              </a:rPr>
              <a:t> du. </a:t>
            </a:r>
            <a:r>
              <a:rPr lang="es-ES" sz="1800" dirty="0" err="1">
                <a:latin typeface="+mj-lt"/>
              </a:rPr>
              <a:t>Interakzio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horrek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klinikoki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esanguratsua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dirudien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arren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ezin</a:t>
            </a:r>
            <a:r>
              <a:rPr lang="es-ES" sz="1800" dirty="0">
                <a:latin typeface="+mj-lt"/>
              </a:rPr>
              <a:t> da </a:t>
            </a:r>
            <a:r>
              <a:rPr lang="es-ES" sz="1800" dirty="0" err="1">
                <a:latin typeface="+mj-lt"/>
              </a:rPr>
              <a:t>alde</a:t>
            </a:r>
            <a:r>
              <a:rPr lang="es-ES" sz="1800" dirty="0">
                <a:latin typeface="+mj-lt"/>
              </a:rPr>
              <a:t> batera </a:t>
            </a:r>
            <a:r>
              <a:rPr lang="es-ES" sz="1800" dirty="0" err="1">
                <a:latin typeface="+mj-lt"/>
              </a:rPr>
              <a:t>utzi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AASaren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kardiobabeslea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murriztu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dezakeenik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ibuprofenoa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modu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erregular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jarraituan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hartzen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bada</a:t>
            </a:r>
            <a:r>
              <a:rPr lang="es-ES" sz="1800" dirty="0" smtClean="0">
                <a:latin typeface="+mj-lt"/>
              </a:rPr>
              <a:t>.</a:t>
            </a:r>
            <a:endParaRPr lang="es-ES" sz="1800" dirty="0">
              <a:solidFill>
                <a:prstClr val="black"/>
              </a:solidFill>
              <a:latin typeface="+mj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8781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276" y="269776"/>
            <a:ext cx="9252520" cy="1143000"/>
          </a:xfrm>
        </p:spPr>
        <p:txBody>
          <a:bodyPr/>
          <a:lstStyle/>
          <a:p>
            <a:r>
              <a:rPr lang="es-ES" sz="3200" dirty="0"/>
              <a:t>IBUPROFENOA eta DEXIBUPROFENOA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3600" b="1" dirty="0"/>
              <a:t> </a:t>
            </a:r>
            <a:r>
              <a:rPr lang="es-ES" sz="3200" dirty="0" err="1">
                <a:latin typeface="+mn-lt"/>
              </a:rPr>
              <a:t>arrisku</a:t>
            </a:r>
            <a:r>
              <a:rPr lang="es-ES" sz="3200" dirty="0">
                <a:latin typeface="+mn-lt"/>
              </a:rPr>
              <a:t> </a:t>
            </a:r>
            <a:r>
              <a:rPr lang="es-ES" sz="3200" dirty="0" err="1">
                <a:latin typeface="+mn-lt"/>
              </a:rPr>
              <a:t>kardiobaskularra</a:t>
            </a:r>
            <a:r>
              <a:rPr lang="es-ES" sz="3200" dirty="0">
                <a:latin typeface="+mn-lt"/>
              </a:rPr>
              <a:t> </a:t>
            </a:r>
            <a:r>
              <a:rPr lang="es-ES" sz="3200" dirty="0" err="1">
                <a:latin typeface="+mn-lt"/>
              </a:rPr>
              <a:t>dosi</a:t>
            </a:r>
            <a:r>
              <a:rPr lang="es-ES" sz="3200" dirty="0">
                <a:latin typeface="+mn-lt"/>
              </a:rPr>
              <a:t> </a:t>
            </a:r>
            <a:r>
              <a:rPr lang="es-ES" sz="3200" dirty="0" err="1">
                <a:latin typeface="+mn-lt"/>
              </a:rPr>
              <a:t>handietan</a:t>
            </a:r>
            <a:r>
              <a:rPr lang="es-ES" sz="3200" dirty="0">
                <a:latin typeface="+mn-lt"/>
              </a:rPr>
              <a:t> </a:t>
            </a:r>
            <a:r>
              <a:rPr lang="es-ES" sz="3200" dirty="0" smtClean="0">
                <a:latin typeface="+mn-lt"/>
              </a:rPr>
              <a:t>(II</a:t>
            </a:r>
            <a:r>
              <a:rPr lang="es-ES" sz="3200" dirty="0">
                <a:latin typeface="+mn-lt"/>
              </a:rPr>
              <a:t>)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06500" y="1052736"/>
            <a:ext cx="874846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r>
              <a:rPr lang="es-ES" sz="1800" dirty="0" err="1">
                <a:latin typeface="+mj-lt"/>
              </a:rPr>
              <a:t>Aurreko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ondorio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guztiak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berdin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aplika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daitezke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dexibuprofenoaren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kasuan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kontuan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izanik</a:t>
            </a:r>
            <a:r>
              <a:rPr lang="es-ES" sz="1800" dirty="0">
                <a:latin typeface="+mj-lt"/>
              </a:rPr>
              <a:t> 2.400 mg ibuprofeno 1.200 mg </a:t>
            </a:r>
            <a:r>
              <a:rPr lang="es-ES" sz="1800" dirty="0" err="1">
                <a:latin typeface="+mj-lt"/>
              </a:rPr>
              <a:t>dexibuprofenoren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baliokide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direla</a:t>
            </a:r>
            <a:r>
              <a:rPr lang="es-ES" sz="1800" dirty="0">
                <a:latin typeface="+mj-lt"/>
              </a:rPr>
              <a:t>.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err="1" smtClean="0">
                <a:latin typeface="+mn-lt"/>
              </a:rPr>
              <a:t>Gomendioak</a:t>
            </a:r>
            <a:r>
              <a:rPr lang="es-ES" sz="2000" b="1" dirty="0" smtClean="0">
                <a:latin typeface="+mn-lt"/>
              </a:rPr>
              <a:t>: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j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800" dirty="0" smtClean="0">
                <a:latin typeface="+mj-lt"/>
              </a:rPr>
              <a:t>Ez </a:t>
            </a:r>
            <a:r>
              <a:rPr lang="es-ES" sz="1800" dirty="0" err="1">
                <a:latin typeface="+mj-lt"/>
              </a:rPr>
              <a:t>eman</a:t>
            </a:r>
            <a:r>
              <a:rPr lang="es-ES" sz="1800" dirty="0">
                <a:latin typeface="+mj-lt"/>
              </a:rPr>
              <a:t> ibuprofeno-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dexibuprofeno-dosi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handiak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patologia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kardiobaskular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larria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pazienteei</a:t>
            </a:r>
            <a:r>
              <a:rPr lang="es-ES" sz="1800" dirty="0">
                <a:latin typeface="+mj-lt"/>
              </a:rPr>
              <a:t>; </a:t>
            </a:r>
            <a:r>
              <a:rPr lang="es-ES" sz="1800" dirty="0" err="1">
                <a:latin typeface="+mj-lt"/>
              </a:rPr>
              <a:t>hau</a:t>
            </a:r>
            <a:r>
              <a:rPr lang="es-ES" sz="1800" dirty="0">
                <a:latin typeface="+mj-lt"/>
              </a:rPr>
              <a:t> da, </a:t>
            </a:r>
            <a:r>
              <a:rPr lang="es-ES" sz="1800" dirty="0" err="1">
                <a:latin typeface="+mj-lt"/>
              </a:rPr>
              <a:t>bihotz-gutxiegitasuna</a:t>
            </a:r>
            <a:r>
              <a:rPr lang="es-ES" sz="1800" dirty="0">
                <a:latin typeface="+mj-lt"/>
              </a:rPr>
              <a:t> (NYHA </a:t>
            </a:r>
            <a:r>
              <a:rPr lang="es-ES" sz="1800" dirty="0" err="1">
                <a:latin typeface="+mj-lt"/>
              </a:rPr>
              <a:t>eskalako</a:t>
            </a:r>
            <a:r>
              <a:rPr lang="es-ES" sz="1800" dirty="0">
                <a:latin typeface="+mj-lt"/>
              </a:rPr>
              <a:t> II-IV </a:t>
            </a:r>
            <a:r>
              <a:rPr lang="es-ES" sz="1800" dirty="0" err="1">
                <a:latin typeface="+mj-lt"/>
              </a:rPr>
              <a:t>estadioak</a:t>
            </a:r>
            <a:r>
              <a:rPr lang="es-ES" sz="1800" dirty="0">
                <a:latin typeface="+mj-lt"/>
              </a:rPr>
              <a:t>), </a:t>
            </a:r>
            <a:r>
              <a:rPr lang="es-ES" sz="1800" dirty="0" err="1">
                <a:latin typeface="+mj-lt"/>
              </a:rPr>
              <a:t>kardiopatia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iskemiko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egonkorra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gaixotasun</a:t>
            </a:r>
            <a:r>
              <a:rPr lang="es-ES" sz="1800" dirty="0">
                <a:latin typeface="+mj-lt"/>
              </a:rPr>
              <a:t> arterial </a:t>
            </a:r>
            <a:r>
              <a:rPr lang="es-ES" sz="1800" dirty="0" err="1">
                <a:latin typeface="+mj-lt"/>
              </a:rPr>
              <a:t>periferikoa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gaixotasun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zerebrobaskularra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dutenei</a:t>
            </a:r>
            <a:r>
              <a:rPr lang="es-ES" sz="1800" dirty="0">
                <a:latin typeface="+mj-lt"/>
              </a:rPr>
              <a:t>. </a:t>
            </a:r>
            <a:endParaRPr lang="es-ES" sz="1800" dirty="0" smtClean="0">
              <a:latin typeface="+mj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800" dirty="0" smtClean="0">
                <a:latin typeface="+mj-lt"/>
              </a:rPr>
              <a:t>Ibuprofeno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dexibuprofeno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bidezko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epe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luzeko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tratamendua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hasi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aurretik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batez</a:t>
            </a:r>
            <a:r>
              <a:rPr lang="es-ES" sz="1800" dirty="0">
                <a:latin typeface="+mj-lt"/>
              </a:rPr>
              <a:t> ere </a:t>
            </a:r>
            <a:r>
              <a:rPr lang="es-ES" sz="1800" dirty="0" err="1">
                <a:latin typeface="+mj-lt"/>
              </a:rPr>
              <a:t>dosi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handiak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direnean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pazienteak</a:t>
            </a:r>
            <a:r>
              <a:rPr lang="es-ES" sz="1800" dirty="0">
                <a:latin typeface="+mj-lt"/>
              </a:rPr>
              <a:t> izan </a:t>
            </a:r>
            <a:r>
              <a:rPr lang="es-ES" sz="1800" dirty="0" err="1">
                <a:latin typeface="+mj-lt"/>
              </a:rPr>
              <a:t>ditzakeen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arrisku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kardiobaskularreko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faktoreak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handiz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ebaluatu</a:t>
            </a:r>
            <a:r>
              <a:rPr lang="es-ES" sz="1800" dirty="0" smtClean="0">
                <a:latin typeface="+mj-lt"/>
              </a:rPr>
              <a:t>.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j-lt"/>
              </a:rPr>
              <a:t>Sintomak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kontrolatzeko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moduko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ahalik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dosi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txikiena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erabili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smtClean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ahalik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epe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laburrenean</a:t>
            </a:r>
            <a:r>
              <a:rPr lang="es-ES" sz="1800" dirty="0">
                <a:latin typeface="+mj-lt"/>
              </a:rPr>
              <a:t>. </a:t>
            </a:r>
            <a:endParaRPr lang="es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41497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44896" y="313532"/>
            <a:ext cx="9324528" cy="1143000"/>
          </a:xfrm>
        </p:spPr>
        <p:txBody>
          <a:bodyPr/>
          <a:lstStyle/>
          <a:p>
            <a:r>
              <a:rPr lang="es-ES" sz="3600" dirty="0" smtClean="0">
                <a:solidFill>
                  <a:srgbClr val="4BACC6"/>
                </a:solidFill>
              </a:rPr>
              <a:t>KORTICOIDE INHALATUAK </a:t>
            </a:r>
            <a:r>
              <a:rPr lang="es-ES" sz="3600" b="1" dirty="0" err="1" smtClean="0"/>
              <a:t>BGBKen</a:t>
            </a:r>
            <a:r>
              <a:rPr lang="es-ES" sz="3600" b="1" dirty="0" smtClean="0"/>
              <a:t> </a:t>
            </a:r>
            <a:r>
              <a:rPr lang="es-ES" sz="2800" dirty="0" err="1">
                <a:solidFill>
                  <a:srgbClr val="4BACC6"/>
                </a:solidFill>
                <a:latin typeface="Calibri"/>
              </a:rPr>
              <a:t>p</a:t>
            </a:r>
            <a:r>
              <a:rPr lang="es-ES" sz="2800" dirty="0" err="1" smtClean="0">
                <a:solidFill>
                  <a:srgbClr val="4BACC6"/>
                </a:solidFill>
                <a:latin typeface="Calibri"/>
              </a:rPr>
              <a:t>neumonía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 err="1" smtClean="0">
                <a:solidFill>
                  <a:srgbClr val="4BACC6"/>
                </a:solidFill>
                <a:latin typeface="Calibri"/>
              </a:rPr>
              <a:t>arriskua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342256" y="1628800"/>
            <a:ext cx="869424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r>
              <a:rPr lang="es-ES" sz="2000" b="1" dirty="0" err="1">
                <a:latin typeface="+mj-lt"/>
              </a:rPr>
              <a:t>PRACen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b="1" dirty="0" err="1">
                <a:latin typeface="+mj-lt"/>
              </a:rPr>
              <a:t>ebaluazioa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b="1" dirty="0" smtClean="0">
                <a:latin typeface="+mj-lt"/>
              </a:rPr>
              <a:t>: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1800" dirty="0" err="1">
                <a:latin typeface="+mj-lt"/>
              </a:rPr>
              <a:t>Berretsi</a:t>
            </a:r>
            <a:r>
              <a:rPr lang="es-ES" sz="1800" dirty="0">
                <a:latin typeface="+mj-lt"/>
              </a:rPr>
              <a:t> da BGBK </a:t>
            </a:r>
            <a:r>
              <a:rPr lang="es-ES" sz="1800" dirty="0" err="1">
                <a:latin typeface="+mj-lt"/>
              </a:rPr>
              <a:t>tratatzeko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kortikoide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inhalatuak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jasotzen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dituztenek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pneumonia-arrisku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handiagoa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dutela</a:t>
            </a:r>
            <a:r>
              <a:rPr lang="es-ES" sz="1800" dirty="0" smtClean="0">
                <a:latin typeface="+mj-lt"/>
              </a:rPr>
              <a:t>. Ez </a:t>
            </a:r>
            <a:r>
              <a:rPr lang="es-ES" sz="1800" dirty="0" err="1" smtClean="0">
                <a:latin typeface="+mj-lt"/>
              </a:rPr>
              <a:t>dago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argi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dosia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gehitu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ahala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 smtClean="0">
                <a:latin typeface="+mj-lt"/>
              </a:rPr>
              <a:t>arriskua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haunditzen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denik</a:t>
            </a:r>
            <a:r>
              <a:rPr lang="es-ES" sz="1800" dirty="0" smtClean="0">
                <a:latin typeface="+mj-lt"/>
              </a:rPr>
              <a:t>.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>
                <a:latin typeface="+mj-lt"/>
              </a:rPr>
              <a:t>Ez </a:t>
            </a:r>
            <a:r>
              <a:rPr lang="es-ES" sz="1800" dirty="0" err="1">
                <a:latin typeface="+mj-lt"/>
              </a:rPr>
              <a:t>dago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ebidentziarik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esateko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inhalatutako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kortikoideen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artean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ezberdintasunen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dagoenik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arrisku-mailari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dagokionez</a:t>
            </a:r>
            <a:r>
              <a:rPr lang="es-ES" sz="1800" dirty="0">
                <a:latin typeface="+mj-lt"/>
              </a:rPr>
              <a:t>. </a:t>
            </a:r>
            <a:endParaRPr lang="es-ES" sz="1800" dirty="0" smtClean="0"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endParaRPr lang="es-ES" sz="1800" dirty="0"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j-lt"/>
              </a:rPr>
              <a:t>Nolanahi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ere, </a:t>
            </a:r>
            <a:r>
              <a:rPr lang="es-ES" sz="1800" dirty="0" err="1">
                <a:latin typeface="+mj-lt"/>
              </a:rPr>
              <a:t>medikamentu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horien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onura-arrisku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balantzea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aldekoa</a:t>
            </a:r>
            <a:r>
              <a:rPr lang="es-ES" sz="1800" dirty="0">
                <a:latin typeface="+mj-lt"/>
              </a:rPr>
              <a:t> da </a:t>
            </a:r>
            <a:r>
              <a:rPr lang="es-ES" sz="1800" dirty="0" err="1">
                <a:latin typeface="+mj-lt"/>
              </a:rPr>
              <a:t>oraindik</a:t>
            </a:r>
            <a:r>
              <a:rPr lang="es-ES" sz="1800" dirty="0">
                <a:latin typeface="+mj-lt"/>
              </a:rPr>
              <a:t> ere.</a:t>
            </a:r>
          </a:p>
        </p:txBody>
      </p:sp>
    </p:spTree>
    <p:extLst>
      <p:ext uri="{BB962C8B-B14F-4D97-AF65-F5344CB8AC3E}">
        <p14:creationId xmlns:p14="http://schemas.microsoft.com/office/powerpoint/2010/main" val="3401915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solidFill>
                  <a:srgbClr val="4BACC6"/>
                </a:solidFill>
              </a:rPr>
              <a:t>NITROFURANTOÍNA </a:t>
            </a:r>
            <a:r>
              <a:rPr lang="es-ES" sz="3200" b="1" dirty="0" smtClean="0">
                <a:solidFill>
                  <a:srgbClr val="4BACC6"/>
                </a:solidFill>
                <a:latin typeface="Calibri"/>
              </a:rPr>
              <a:t> </a:t>
            </a:r>
            <a:br>
              <a:rPr lang="es-ES" sz="3200" b="1" dirty="0" smtClean="0">
                <a:solidFill>
                  <a:srgbClr val="4BACC6"/>
                </a:solidFill>
                <a:latin typeface="Calibri"/>
              </a:rPr>
            </a:br>
            <a:r>
              <a:rPr lang="es-ES" sz="2800" dirty="0" err="1" smtClean="0">
                <a:solidFill>
                  <a:srgbClr val="4BACC6"/>
                </a:solidFill>
                <a:latin typeface="Calibri"/>
              </a:rPr>
              <a:t>erabilera-murriztapen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 err="1" smtClean="0">
                <a:solidFill>
                  <a:srgbClr val="4BACC6"/>
                </a:solidFill>
                <a:latin typeface="Calibri"/>
              </a:rPr>
              <a:t>berriak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79512" y="1340768"/>
            <a:ext cx="87754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r>
              <a:rPr lang="es-ES" sz="2000" b="1" dirty="0" err="1" smtClean="0">
                <a:latin typeface="+mn-lt"/>
              </a:rPr>
              <a:t>Kontrako</a:t>
            </a:r>
            <a:r>
              <a:rPr lang="es-ES" sz="2000" b="1" dirty="0" smtClean="0">
                <a:latin typeface="+mn-lt"/>
              </a:rPr>
              <a:t> </a:t>
            </a:r>
            <a:r>
              <a:rPr lang="es-ES" sz="2000" b="1" dirty="0" err="1">
                <a:latin typeface="+mn-lt"/>
              </a:rPr>
              <a:t>efektu</a:t>
            </a:r>
            <a:r>
              <a:rPr lang="es-ES" sz="2000" b="1" dirty="0">
                <a:latin typeface="+mn-lt"/>
              </a:rPr>
              <a:t> </a:t>
            </a:r>
            <a:r>
              <a:rPr lang="es-ES" sz="2000" b="1" dirty="0" err="1">
                <a:latin typeface="+mn-lt"/>
              </a:rPr>
              <a:t>larriak</a:t>
            </a:r>
            <a:r>
              <a:rPr lang="es-ES" sz="2000" b="1" dirty="0">
                <a:latin typeface="+mn-lt"/>
              </a:rPr>
              <a:t> </a:t>
            </a:r>
            <a:r>
              <a:rPr lang="es-ES" sz="2000" b="1" dirty="0" err="1">
                <a:latin typeface="+mn-lt"/>
              </a:rPr>
              <a:t>jakinarazi</a:t>
            </a:r>
            <a:r>
              <a:rPr lang="es-ES" sz="2000" b="1" dirty="0">
                <a:latin typeface="+mn-lt"/>
              </a:rPr>
              <a:t> </a:t>
            </a:r>
            <a:r>
              <a:rPr lang="es-ES" sz="2000" b="1" dirty="0" err="1">
                <a:latin typeface="+mn-lt"/>
              </a:rPr>
              <a:t>dira</a:t>
            </a:r>
            <a:r>
              <a:rPr lang="es-ES" sz="2000" b="1" dirty="0">
                <a:latin typeface="+mn-lt"/>
              </a:rPr>
              <a:t>,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batez</a:t>
            </a:r>
            <a:r>
              <a:rPr lang="es-ES" sz="2000" dirty="0">
                <a:latin typeface="+mn-lt"/>
              </a:rPr>
              <a:t> ere </a:t>
            </a:r>
            <a:r>
              <a:rPr lang="es-ES" sz="2000" dirty="0" err="1">
                <a:latin typeface="+mn-lt"/>
              </a:rPr>
              <a:t>biriketakoak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edo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hepatikoak</a:t>
            </a:r>
            <a:r>
              <a:rPr lang="es-ES" sz="2000" dirty="0" smtClean="0">
                <a:latin typeface="+mn-lt"/>
              </a:rPr>
              <a:t>. </a:t>
            </a:r>
            <a:r>
              <a:rPr lang="es-ES" sz="2000" dirty="0" err="1" smtClean="0">
                <a:latin typeface="+mn-lt"/>
              </a:rPr>
              <a:t>Tratamendu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profilaktiko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luzeetan</a:t>
            </a:r>
            <a:r>
              <a:rPr lang="es-ES" sz="2000" dirty="0">
                <a:latin typeface="+mn-lt"/>
              </a:rPr>
              <a:t> (</a:t>
            </a:r>
            <a:r>
              <a:rPr lang="es-ES" sz="2000" dirty="0" err="1">
                <a:latin typeface="+mn-lt"/>
              </a:rPr>
              <a:t>urtebete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edo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gehiago</a:t>
            </a:r>
            <a:r>
              <a:rPr lang="es-ES" sz="2000" dirty="0">
                <a:latin typeface="+mn-lt"/>
              </a:rPr>
              <a:t>) </a:t>
            </a:r>
            <a:r>
              <a:rPr lang="es-ES" sz="2000" dirty="0" err="1">
                <a:latin typeface="+mn-lt"/>
              </a:rPr>
              <a:t>edo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hilabeteetan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luzatzen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diren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aldizkako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tratamenduetan</a:t>
            </a:r>
            <a:r>
              <a:rPr lang="es-ES" sz="2000" dirty="0">
                <a:latin typeface="+mn-lt"/>
              </a:rPr>
              <a:t> </a:t>
            </a:r>
            <a:endParaRPr lang="es-ES" sz="2000" dirty="0" smtClean="0">
              <a:latin typeface="+mn-lt"/>
            </a:endParaRPr>
          </a:p>
          <a:p>
            <a:pPr>
              <a:buClr>
                <a:schemeClr val="tx2"/>
              </a:buClr>
            </a:pPr>
            <a:r>
              <a:rPr lang="es-ES" sz="2000" b="1" dirty="0" err="1" smtClean="0">
                <a:latin typeface="+mn-lt"/>
              </a:rPr>
              <a:t>AEMPSen</a:t>
            </a:r>
            <a:r>
              <a:rPr lang="es-ES" sz="2000" b="1" dirty="0" smtClean="0">
                <a:latin typeface="+mn-lt"/>
              </a:rPr>
              <a:t> </a:t>
            </a:r>
            <a:r>
              <a:rPr lang="es-ES" sz="2000" b="1" dirty="0" err="1" smtClean="0">
                <a:latin typeface="+mn-lt"/>
              </a:rPr>
              <a:t>gomendioak</a:t>
            </a:r>
            <a:r>
              <a:rPr lang="es-ES" sz="2000" b="1" dirty="0" smtClean="0">
                <a:latin typeface="+mn-lt"/>
              </a:rPr>
              <a:t> 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1800" dirty="0" err="1">
                <a:latin typeface="+mn-lt"/>
              </a:rPr>
              <a:t>Nitrofurantoina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profilaxi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gisa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ez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erabiltzea</a:t>
            </a:r>
            <a:r>
              <a:rPr lang="es-ES" sz="1800" dirty="0">
                <a:latin typeface="+mn-lt"/>
              </a:rPr>
              <a:t>. </a:t>
            </a:r>
            <a:r>
              <a:rPr lang="es-ES" sz="1800" dirty="0" err="1">
                <a:latin typeface="+mn-lt"/>
              </a:rPr>
              <a:t>Zistitis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akutuak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tratatzeko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soilik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erabili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</a:t>
            </a:r>
            <a:r>
              <a:rPr lang="es-ES" sz="1800" dirty="0">
                <a:latin typeface="+mn-lt"/>
              </a:rPr>
              <a:t> da, </a:t>
            </a:r>
            <a:r>
              <a:rPr lang="es-ES" sz="1800" dirty="0" err="1">
                <a:latin typeface="+mn-lt"/>
              </a:rPr>
              <a:t>emakumeekin</a:t>
            </a:r>
            <a:r>
              <a:rPr lang="es-ES" sz="1800" dirty="0">
                <a:latin typeface="+mn-lt"/>
              </a:rPr>
              <a:t> (3 </a:t>
            </a:r>
            <a:r>
              <a:rPr lang="es-ES" sz="1800" dirty="0" err="1">
                <a:latin typeface="+mn-lt"/>
              </a:rPr>
              <a:t>hilabeteko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adinetik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aurrera</a:t>
            </a:r>
            <a:r>
              <a:rPr lang="es-ES" sz="1800" dirty="0">
                <a:latin typeface="+mn-lt"/>
              </a:rPr>
              <a:t>), eta </a:t>
            </a:r>
            <a:r>
              <a:rPr lang="es-ES" sz="1800" dirty="0" err="1">
                <a:latin typeface="+mn-lt"/>
              </a:rPr>
              <a:t>gehienez</a:t>
            </a:r>
            <a:r>
              <a:rPr lang="es-ES" sz="1800" dirty="0">
                <a:latin typeface="+mn-lt"/>
              </a:rPr>
              <a:t> ere 7 </a:t>
            </a:r>
            <a:r>
              <a:rPr lang="es-ES" sz="1800" dirty="0" err="1">
                <a:latin typeface="+mn-lt"/>
              </a:rPr>
              <a:t>egunez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luzatu</a:t>
            </a:r>
            <a:r>
              <a:rPr lang="es-ES" sz="1800" dirty="0">
                <a:latin typeface="+mn-lt"/>
              </a:rPr>
              <a:t>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1800" dirty="0">
                <a:latin typeface="+mn-lt"/>
              </a:rPr>
              <a:t>Ez da </a:t>
            </a:r>
            <a:r>
              <a:rPr lang="es-ES" sz="1800" dirty="0" err="1">
                <a:latin typeface="+mn-lt"/>
              </a:rPr>
              <a:t>erabili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gizonezkoen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gernu-infekzioak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tratatzeko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ez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goiko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gernu-traktuetako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infekzioak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bakteriemia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horren </a:t>
            </a:r>
            <a:r>
              <a:rPr lang="es-ES" sz="1800" dirty="0" err="1">
                <a:latin typeface="+mn-lt"/>
              </a:rPr>
              <a:t>ondoriozko</a:t>
            </a:r>
            <a:r>
              <a:rPr lang="es-ES" sz="1800" dirty="0">
                <a:latin typeface="+mn-lt"/>
              </a:rPr>
              <a:t> sepsia </a:t>
            </a:r>
            <a:r>
              <a:rPr lang="es-ES" sz="1800" dirty="0" err="1">
                <a:latin typeface="+mn-lt"/>
              </a:rPr>
              <a:t>tratatzeko</a:t>
            </a:r>
            <a:r>
              <a:rPr lang="es-ES" sz="1800" dirty="0">
                <a:latin typeface="+mn-lt"/>
              </a:rPr>
              <a:t> ere.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1800" dirty="0" err="1">
                <a:latin typeface="+mn-lt"/>
              </a:rPr>
              <a:t>Kontraindikatua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dago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giltzurrun-gutxiegitasuna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duten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pazienteentzat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kreatinina-argitzea</a:t>
            </a:r>
            <a:r>
              <a:rPr lang="es-ES" sz="1800" dirty="0">
                <a:latin typeface="+mn-lt"/>
              </a:rPr>
              <a:t> 45 ml/min </a:t>
            </a:r>
            <a:r>
              <a:rPr lang="es-ES" sz="1800" dirty="0" err="1">
                <a:latin typeface="+mn-lt"/>
              </a:rPr>
              <a:t>baino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gutxiago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bada</a:t>
            </a:r>
            <a:r>
              <a:rPr lang="es-ES" sz="1800" dirty="0">
                <a:latin typeface="+mn-lt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1800" dirty="0" err="1" smtClean="0">
                <a:latin typeface="+mn-lt"/>
              </a:rPr>
              <a:t>Pazienteei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jakinarazi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zaie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zein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biriketako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arriskuak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hepatikoak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alergikoak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neurologikoak</a:t>
            </a:r>
            <a:r>
              <a:rPr lang="es-ES" sz="1800" dirty="0">
                <a:latin typeface="+mn-lt"/>
              </a:rPr>
              <a:t> (parestesia eta </a:t>
            </a:r>
            <a:r>
              <a:rPr lang="es-ES" sz="1800" dirty="0" err="1">
                <a:latin typeface="+mn-lt"/>
              </a:rPr>
              <a:t>neuropatia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periferikoak</a:t>
            </a:r>
            <a:endParaRPr lang="es-E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5073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solidFill>
                  <a:srgbClr val="4BACC6"/>
                </a:solidFill>
              </a:rPr>
              <a:t>HIDROXIZINA</a:t>
            </a:r>
            <a:br>
              <a:rPr lang="es-ES" sz="3600" dirty="0" smtClean="0">
                <a:solidFill>
                  <a:srgbClr val="4BACC6"/>
                </a:solidFill>
              </a:rPr>
            </a:br>
            <a:r>
              <a:rPr lang="es-ES" sz="3600" dirty="0" smtClean="0">
                <a:solidFill>
                  <a:srgbClr val="4BACC6"/>
                </a:solidFill>
              </a:rPr>
              <a:t> </a:t>
            </a:r>
            <a:r>
              <a:rPr lang="es-ES" sz="2800" dirty="0" err="1">
                <a:solidFill>
                  <a:srgbClr val="4BACC6"/>
                </a:solidFill>
                <a:latin typeface="Calibri"/>
              </a:rPr>
              <a:t>arrisku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 err="1" smtClean="0">
                <a:solidFill>
                  <a:srgbClr val="4BACC6"/>
                </a:solidFill>
                <a:latin typeface="Calibri"/>
              </a:rPr>
              <a:t>arritmogenikoa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347688" y="1340768"/>
            <a:ext cx="849694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err="1">
                <a:latin typeface="+mj-lt"/>
              </a:rPr>
              <a:t>PRACen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b="1" dirty="0" err="1">
                <a:latin typeface="+mj-lt"/>
              </a:rPr>
              <a:t>ebaluazioa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: </a:t>
            </a:r>
            <a:r>
              <a:rPr lang="es-ES" sz="2000" dirty="0" err="1" smtClean="0">
                <a:latin typeface="+mj-lt"/>
              </a:rPr>
              <a:t>EKGko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QT </a:t>
            </a:r>
            <a:r>
              <a:rPr lang="es-ES" sz="2000" dirty="0" err="1">
                <a:latin typeface="+mj-lt"/>
              </a:rPr>
              <a:t>tartea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luzatzeko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arriskua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eta </a:t>
            </a:r>
            <a:r>
              <a:rPr lang="es-ES" sz="2000" dirty="0" err="1">
                <a:latin typeface="+mj-lt"/>
              </a:rPr>
              <a:t>bihotzeko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arritmien</a:t>
            </a:r>
            <a:r>
              <a:rPr lang="es-ES" sz="2000" dirty="0">
                <a:latin typeface="+mj-lt"/>
              </a:rPr>
              <a:t> (</a:t>
            </a:r>
            <a:r>
              <a:rPr lang="es-ES" sz="2000" dirty="0" err="1">
                <a:latin typeface="+mj-lt"/>
              </a:rPr>
              <a:t>torsades</a:t>
            </a:r>
            <a:r>
              <a:rPr lang="es-ES" sz="2000" dirty="0">
                <a:latin typeface="+mj-lt"/>
              </a:rPr>
              <a:t> de </a:t>
            </a:r>
            <a:r>
              <a:rPr lang="es-ES" sz="2000" dirty="0" err="1">
                <a:latin typeface="+mj-lt"/>
              </a:rPr>
              <a:t>pointes</a:t>
            </a:r>
            <a:r>
              <a:rPr lang="es-ES" sz="2000" dirty="0" smtClean="0">
                <a:latin typeface="+mj-lt"/>
              </a:rPr>
              <a:t>) </a:t>
            </a:r>
            <a:r>
              <a:rPr lang="es-ES" sz="2000" dirty="0" err="1" smtClean="0">
                <a:latin typeface="+mj-lt"/>
              </a:rPr>
              <a:t>arriskua</a:t>
            </a:r>
            <a:r>
              <a:rPr lang="es-ES" sz="2000" dirty="0" smtClean="0">
                <a:latin typeface="+mj-lt"/>
              </a:rPr>
              <a:t>.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err="1">
                <a:latin typeface="+mj-lt"/>
              </a:rPr>
              <a:t>M</a:t>
            </a:r>
            <a:r>
              <a:rPr lang="es-ES" sz="2000" b="1" dirty="0" err="1" smtClean="0">
                <a:latin typeface="+mj-lt"/>
              </a:rPr>
              <a:t>urriztapen</a:t>
            </a:r>
            <a:r>
              <a:rPr lang="es-ES" sz="2000" b="1" dirty="0" smtClean="0">
                <a:latin typeface="+mj-lt"/>
              </a:rPr>
              <a:t> </a:t>
            </a:r>
            <a:r>
              <a:rPr lang="es-ES" sz="2000" b="1" dirty="0" err="1">
                <a:latin typeface="+mj-lt"/>
              </a:rPr>
              <a:t>berriak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b="1" dirty="0" err="1" smtClean="0">
                <a:latin typeface="+mj-lt"/>
              </a:rPr>
              <a:t>fitxa</a:t>
            </a:r>
            <a:r>
              <a:rPr lang="es-ES" sz="2000" b="1" dirty="0" smtClean="0">
                <a:latin typeface="+mj-lt"/>
              </a:rPr>
              <a:t> </a:t>
            </a:r>
            <a:r>
              <a:rPr lang="es-ES" sz="2000" b="1" dirty="0" err="1">
                <a:latin typeface="+mj-lt"/>
              </a:rPr>
              <a:t>teknikoan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b="1" dirty="0" smtClean="0">
                <a:latin typeface="+mj-lt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j-lt"/>
              </a:rPr>
              <a:t>Kontraindikatua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dago</a:t>
            </a:r>
            <a:r>
              <a:rPr lang="es-ES" sz="1800" dirty="0">
                <a:latin typeface="+mj-lt"/>
              </a:rPr>
              <a:t> QT </a:t>
            </a:r>
            <a:r>
              <a:rPr lang="es-ES" sz="1800" dirty="0" err="1">
                <a:latin typeface="+mj-lt"/>
              </a:rPr>
              <a:t>tartea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luzeagoa</a:t>
            </a:r>
            <a:r>
              <a:rPr lang="es-ES" sz="1800" dirty="0">
                <a:latin typeface="+mj-lt"/>
              </a:rPr>
              <a:t> (</a:t>
            </a:r>
            <a:r>
              <a:rPr lang="es-ES" sz="1800" dirty="0" err="1">
                <a:latin typeface="+mj-lt"/>
              </a:rPr>
              <a:t>sortzetikoa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hartutakoa</a:t>
            </a:r>
            <a:r>
              <a:rPr lang="es-ES" sz="1800" dirty="0">
                <a:latin typeface="+mj-lt"/>
              </a:rPr>
              <a:t>) </a:t>
            </a:r>
            <a:r>
              <a:rPr lang="es-ES" sz="1800" dirty="0" err="1">
                <a:latin typeface="+mj-lt"/>
              </a:rPr>
              <a:t>duten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pazienteetan</a:t>
            </a:r>
            <a:r>
              <a:rPr lang="es-ES" sz="1800" dirty="0">
                <a:latin typeface="+mj-lt"/>
              </a:rPr>
              <a:t>, eta/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EKGko</a:t>
            </a:r>
            <a:r>
              <a:rPr lang="es-ES" sz="1800" dirty="0">
                <a:latin typeface="+mj-lt"/>
              </a:rPr>
              <a:t> QT </a:t>
            </a:r>
            <a:r>
              <a:rPr lang="es-ES" sz="1800" dirty="0" err="1">
                <a:latin typeface="+mj-lt"/>
              </a:rPr>
              <a:t>tartea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luzatzeko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arrisku-faktore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hartaratzaileak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dituztenetan</a:t>
            </a:r>
            <a:r>
              <a:rPr lang="es-ES" sz="1800" dirty="0" smtClean="0">
                <a:latin typeface="+mj-lt"/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>
                <a:latin typeface="+mj-lt"/>
              </a:rPr>
              <a:t>Ez da </a:t>
            </a:r>
            <a:r>
              <a:rPr lang="es-ES" sz="1800" dirty="0" err="1">
                <a:latin typeface="+mj-lt"/>
              </a:rPr>
              <a:t>gomendatzen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hidroxizina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adineko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pazienteen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kasuan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erabiltzea</a:t>
            </a:r>
            <a:r>
              <a:rPr lang="es-ES" sz="1800" dirty="0" smtClean="0">
                <a:latin typeface="+mj-lt"/>
              </a:rPr>
              <a:t>: </a:t>
            </a:r>
            <a:r>
              <a:rPr lang="es-ES" sz="1800" dirty="0" err="1" smtClean="0">
                <a:latin typeface="+mj-lt"/>
              </a:rPr>
              <a:t>farmakoaren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kanporatze</a:t>
            </a:r>
            <a:r>
              <a:rPr lang="es-ES" sz="1800" dirty="0">
                <a:latin typeface="+mj-lt"/>
              </a:rPr>
              <a:t>-tasa </a:t>
            </a:r>
            <a:r>
              <a:rPr lang="es-ES" sz="1800" dirty="0" err="1">
                <a:latin typeface="+mj-lt"/>
              </a:rPr>
              <a:t>txikiagoa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izateaz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gain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kontrako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efektuak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izateko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arrisku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handiagoa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eragin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antikolinergikoak</a:t>
            </a:r>
            <a:r>
              <a:rPr lang="es-ES" sz="1800" dirty="0" smtClean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batez</a:t>
            </a:r>
            <a:r>
              <a:rPr lang="es-ES" sz="1800" dirty="0">
                <a:latin typeface="+mj-lt"/>
              </a:rPr>
              <a:t> ere. </a:t>
            </a:r>
            <a:r>
              <a:rPr lang="es-ES" sz="1800" dirty="0" err="1" smtClean="0">
                <a:latin typeface="+mj-lt"/>
              </a:rPr>
              <a:t>Gehieneko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dosia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egunean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da 50 mg </a:t>
            </a:r>
            <a:r>
              <a:rPr lang="es-ES" sz="1800" dirty="0" err="1">
                <a:latin typeface="+mj-lt"/>
              </a:rPr>
              <a:t>baino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handiagoa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izango</a:t>
            </a:r>
            <a:r>
              <a:rPr lang="es-ES" sz="1800" dirty="0">
                <a:latin typeface="+mj-lt"/>
              </a:rPr>
              <a:t>. </a:t>
            </a:r>
            <a:endParaRPr lang="es-ES" sz="1800" dirty="0" smtClean="0"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j-lt"/>
              </a:rPr>
              <a:t>Arreta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berezia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hipokaliemia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eta/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bradikardia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dezaketen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beste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medikamentu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batzuk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ematen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direnean</a:t>
            </a:r>
            <a:r>
              <a:rPr lang="es-ES" sz="1800" dirty="0">
                <a:latin typeface="+mj-lt"/>
              </a:rPr>
              <a:t>. </a:t>
            </a:r>
            <a:endParaRPr lang="es-ES" sz="1800" dirty="0" smtClean="0"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j-lt"/>
              </a:rPr>
              <a:t>Gehieneko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dosiak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egunean</a:t>
            </a:r>
            <a:r>
              <a:rPr lang="es-ES" sz="1800" dirty="0">
                <a:latin typeface="+mj-lt"/>
              </a:rPr>
              <a:t>: 100 mg </a:t>
            </a:r>
            <a:r>
              <a:rPr lang="es-ES" sz="1800" dirty="0" err="1">
                <a:latin typeface="+mj-lt"/>
              </a:rPr>
              <a:t>eguneko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helduentzat</a:t>
            </a:r>
            <a:r>
              <a:rPr lang="es-ES" sz="1800" dirty="0">
                <a:latin typeface="+mj-lt"/>
              </a:rPr>
              <a:t>, eta 2 mg/kg </a:t>
            </a:r>
            <a:r>
              <a:rPr lang="es-ES" sz="1800" dirty="0" err="1">
                <a:latin typeface="+mj-lt"/>
              </a:rPr>
              <a:t>eguneko</a:t>
            </a:r>
            <a:r>
              <a:rPr lang="es-ES" sz="1800" dirty="0">
                <a:latin typeface="+mj-lt"/>
              </a:rPr>
              <a:t> 40 kg-</a:t>
            </a:r>
            <a:r>
              <a:rPr lang="es-ES" sz="1800" dirty="0" err="1">
                <a:latin typeface="+mj-lt"/>
              </a:rPr>
              <a:t>rainoko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haurrentzat</a:t>
            </a:r>
            <a:r>
              <a:rPr lang="es-ES" sz="1800" dirty="0">
                <a:latin typeface="+mj-lt"/>
              </a:rPr>
              <a:t>. </a:t>
            </a:r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8698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404664"/>
            <a:ext cx="9036496" cy="1143000"/>
          </a:xfrm>
        </p:spPr>
        <p:txBody>
          <a:bodyPr/>
          <a:lstStyle/>
          <a:p>
            <a:r>
              <a:rPr lang="es-ES" sz="3200" dirty="0" smtClean="0">
                <a:solidFill>
                  <a:srgbClr val="4BACC6"/>
                </a:solidFill>
              </a:rPr>
              <a:t>PAPILOMAREN AURKAKO TXERTOA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3600" b="1" dirty="0" smtClean="0"/>
              <a:t> </a:t>
            </a:r>
            <a:r>
              <a:rPr lang="es-ES" sz="2800" dirty="0" err="1">
                <a:solidFill>
                  <a:srgbClr val="4BACC6"/>
                </a:solidFill>
                <a:latin typeface="Calibri"/>
              </a:rPr>
              <a:t>segurtasun-berrikuspena</a:t>
            </a:r>
            <a:r>
              <a:rPr lang="es-ES" sz="3200" b="1" dirty="0" smtClean="0">
                <a:solidFill>
                  <a:srgbClr val="4BACC6"/>
                </a:solidFill>
                <a:latin typeface="Calibri"/>
              </a:rPr>
              <a:t/>
            </a:r>
            <a:br>
              <a:rPr lang="es-ES" sz="3200" b="1" dirty="0" smtClean="0">
                <a:solidFill>
                  <a:srgbClr val="4BACC6"/>
                </a:solidFill>
                <a:latin typeface="Calibri"/>
              </a:rPr>
            </a:b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1844824"/>
            <a:ext cx="77048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err="1" smtClean="0">
                <a:latin typeface="+mn-lt"/>
              </a:rPr>
              <a:t>PRACen</a:t>
            </a:r>
            <a:r>
              <a:rPr lang="es-ES" sz="2000" b="1" dirty="0" smtClean="0">
                <a:latin typeface="+mn-lt"/>
              </a:rPr>
              <a:t> </a:t>
            </a:r>
            <a:r>
              <a:rPr lang="es-ES" sz="2000" b="1" dirty="0" err="1">
                <a:latin typeface="+mn-lt"/>
              </a:rPr>
              <a:t>e</a:t>
            </a:r>
            <a:r>
              <a:rPr lang="es-ES" sz="2000" b="1" dirty="0" err="1" smtClean="0">
                <a:latin typeface="+mn-lt"/>
              </a:rPr>
              <a:t>baluazioa</a:t>
            </a:r>
            <a:r>
              <a:rPr lang="es-ES" sz="2000" dirty="0" smtClean="0">
                <a:latin typeface="+mn-lt"/>
              </a:rPr>
              <a:t>: </a:t>
            </a:r>
            <a:r>
              <a:rPr lang="es-ES" sz="2000" dirty="0">
                <a:latin typeface="+mn-lt"/>
              </a:rPr>
              <a:t>min </a:t>
            </a:r>
            <a:r>
              <a:rPr lang="es-ES" sz="2000" dirty="0" err="1">
                <a:latin typeface="+mn-lt"/>
              </a:rPr>
              <a:t>erregional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konplexuaren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sindromea</a:t>
            </a:r>
            <a:r>
              <a:rPr lang="es-ES" sz="2000" dirty="0">
                <a:latin typeface="+mn-lt"/>
              </a:rPr>
              <a:t> eta jarrera-</a:t>
            </a:r>
            <a:r>
              <a:rPr lang="es-ES" sz="2000" dirty="0" err="1">
                <a:latin typeface="+mn-lt"/>
              </a:rPr>
              <a:t>takikardia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ortostatikoaren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sindromea</a:t>
            </a:r>
            <a:r>
              <a:rPr lang="es-ES" sz="2000" dirty="0" smtClean="0">
                <a:latin typeface="+mn-lt"/>
              </a:rPr>
              <a:t>.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err="1" smtClean="0">
                <a:latin typeface="+mn-lt"/>
              </a:rPr>
              <a:t>Ondorioa</a:t>
            </a:r>
            <a:r>
              <a:rPr lang="es-ES" sz="2000" dirty="0" smtClean="0">
                <a:latin typeface="+mn-lt"/>
              </a:rPr>
              <a:t>: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2000" dirty="0" err="1">
                <a:latin typeface="+mn-lt"/>
              </a:rPr>
              <a:t>E</a:t>
            </a:r>
            <a:r>
              <a:rPr lang="es-ES" sz="2000" dirty="0" err="1" smtClean="0">
                <a:latin typeface="+mn-lt"/>
              </a:rPr>
              <a:t>skura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dauden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datuek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ez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dute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adierazten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eraginik</a:t>
            </a:r>
            <a:r>
              <a:rPr lang="es-ES" sz="2000" dirty="0" smtClean="0">
                <a:latin typeface="+mn-lt"/>
              </a:rPr>
              <a:t>.</a:t>
            </a: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endParaRPr lang="es-ES" sz="20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2000" dirty="0" err="1">
                <a:latin typeface="+mn-lt"/>
              </a:rPr>
              <a:t>Txerto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honen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onura-arrisku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balantzea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aldekoa</a:t>
            </a:r>
            <a:r>
              <a:rPr lang="es-ES" sz="2000" dirty="0">
                <a:latin typeface="+mn-lt"/>
              </a:rPr>
              <a:t> da </a:t>
            </a:r>
            <a:r>
              <a:rPr lang="es-ES" sz="2000" dirty="0" err="1">
                <a:latin typeface="+mn-lt"/>
              </a:rPr>
              <a:t>oraindik</a:t>
            </a:r>
            <a:r>
              <a:rPr lang="es-ES" sz="2000" dirty="0">
                <a:latin typeface="+mn-lt"/>
              </a:rPr>
              <a:t> ere; </a:t>
            </a:r>
            <a:r>
              <a:rPr lang="es-ES" sz="2000" dirty="0" err="1">
                <a:latin typeface="+mn-lt"/>
              </a:rPr>
              <a:t>beraz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ez</a:t>
            </a:r>
            <a:r>
              <a:rPr lang="es-ES" sz="2000" dirty="0">
                <a:latin typeface="+mn-lt"/>
              </a:rPr>
              <a:t> da </a:t>
            </a:r>
            <a:r>
              <a:rPr lang="es-ES" sz="2000" dirty="0" err="1">
                <a:latin typeface="+mn-lt"/>
              </a:rPr>
              <a:t>aldaketarik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gomendatzen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baimendutako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erabilera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baldintzetan</a:t>
            </a:r>
            <a:r>
              <a:rPr lang="es-ES" sz="2000" dirty="0" smtClean="0">
                <a:latin typeface="+mn-lt"/>
              </a:rPr>
              <a:t>.</a:t>
            </a:r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2478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solidFill>
                  <a:srgbClr val="4BACC6"/>
                </a:solidFill>
              </a:rPr>
              <a:t>SOFOSBUBIR: </a:t>
            </a:r>
            <a:r>
              <a:rPr lang="es-ES" sz="3200" b="1" dirty="0" smtClean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3200" b="1" dirty="0">
                <a:solidFill>
                  <a:srgbClr val="4BACC6"/>
                </a:solidFill>
                <a:latin typeface="Calibri"/>
              </a:rPr>
              <a:t/>
            </a:r>
            <a:br>
              <a:rPr lang="es-ES" sz="3200" b="1" dirty="0">
                <a:solidFill>
                  <a:srgbClr val="4BACC6"/>
                </a:solidFill>
                <a:latin typeface="Calibri"/>
              </a:rPr>
            </a:br>
            <a:r>
              <a:rPr lang="es-ES" sz="2800" dirty="0" err="1">
                <a:solidFill>
                  <a:srgbClr val="4BACC6"/>
                </a:solidFill>
                <a:latin typeface="Calibri"/>
              </a:rPr>
              <a:t>amiodaronarekin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 err="1">
                <a:solidFill>
                  <a:srgbClr val="4BACC6"/>
                </a:solidFill>
                <a:latin typeface="Calibri"/>
              </a:rPr>
              <a:t>interakzio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 err="1">
                <a:solidFill>
                  <a:srgbClr val="4BACC6"/>
                </a:solidFill>
                <a:latin typeface="Calibri"/>
              </a:rPr>
              <a:t>larria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 err="1">
                <a:solidFill>
                  <a:srgbClr val="4BACC6"/>
                </a:solidFill>
                <a:latin typeface="Calibri"/>
              </a:rPr>
              <a:t>izateko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 err="1" smtClean="0">
                <a:solidFill>
                  <a:srgbClr val="4BACC6"/>
                </a:solidFill>
                <a:latin typeface="Calibri"/>
              </a:rPr>
              <a:t>arriskua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88132" y="1484784"/>
            <a:ext cx="835292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 smtClean="0">
                <a:latin typeface="+mn-lt"/>
              </a:rPr>
              <a:t>Bradikardia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larriko</a:t>
            </a:r>
            <a:r>
              <a:rPr lang="es-ES" sz="2000" dirty="0">
                <a:latin typeface="+mn-lt"/>
              </a:rPr>
              <a:t> eta </a:t>
            </a:r>
            <a:r>
              <a:rPr lang="es-ES" sz="2000" dirty="0" err="1">
                <a:latin typeface="+mn-lt"/>
              </a:rPr>
              <a:t>bihotzeko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blokeoko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kasuak</a:t>
            </a:r>
            <a:r>
              <a:rPr lang="es-ES" sz="2000" dirty="0">
                <a:latin typeface="+mn-lt"/>
              </a:rPr>
              <a:t> izan </a:t>
            </a:r>
            <a:r>
              <a:rPr lang="es-ES" sz="2000" dirty="0" err="1">
                <a:latin typeface="+mn-lt"/>
              </a:rPr>
              <a:t>dira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amiodaronarekin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tratatzen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diren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pazienteengan</a:t>
            </a:r>
            <a:r>
              <a:rPr lang="es-ES" sz="2000" dirty="0">
                <a:latin typeface="+mn-lt"/>
              </a:rPr>
              <a:t>, C </a:t>
            </a:r>
            <a:r>
              <a:rPr lang="es-ES" sz="2000" dirty="0" err="1">
                <a:latin typeface="+mn-lt"/>
              </a:rPr>
              <a:t>hepatitiserako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tratamendua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hasi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badute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:</a:t>
            </a:r>
            <a:r>
              <a:rPr lang="es-ES" sz="2000" dirty="0" err="1" smtClean="0">
                <a:latin typeface="+mn-lt"/>
              </a:rPr>
              <a:t>sofosbubir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>
                <a:latin typeface="+mn-lt"/>
              </a:rPr>
              <a:t>eta </a:t>
            </a:r>
            <a:r>
              <a:rPr lang="es-ES" sz="2000" dirty="0" err="1">
                <a:latin typeface="+mn-lt"/>
              </a:rPr>
              <a:t>ledipasbir</a:t>
            </a:r>
            <a:r>
              <a:rPr lang="es-ES" sz="2000" dirty="0">
                <a:latin typeface="+mn-lt"/>
              </a:rPr>
              <a:t> (</a:t>
            </a:r>
            <a:r>
              <a:rPr lang="es-ES" sz="2000" dirty="0" err="1">
                <a:latin typeface="+mn-lt"/>
              </a:rPr>
              <a:t>Harvoni</a:t>
            </a:r>
            <a:r>
              <a:rPr lang="es-ES" sz="2000" dirty="0">
                <a:latin typeface="+mn-lt"/>
              </a:rPr>
              <a:t>®), </a:t>
            </a:r>
            <a:r>
              <a:rPr lang="es-ES" sz="2000" dirty="0" err="1">
                <a:latin typeface="+mn-lt"/>
              </a:rPr>
              <a:t>edo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sofosbubir</a:t>
            </a:r>
            <a:r>
              <a:rPr lang="es-ES" sz="2000" dirty="0">
                <a:latin typeface="+mn-lt"/>
              </a:rPr>
              <a:t> (</a:t>
            </a:r>
            <a:r>
              <a:rPr lang="es-ES" sz="2000" dirty="0" err="1">
                <a:latin typeface="+mn-lt"/>
              </a:rPr>
              <a:t>Sovaldi</a:t>
            </a:r>
            <a:r>
              <a:rPr lang="es-ES" sz="2000" dirty="0">
                <a:latin typeface="+mn-lt"/>
              </a:rPr>
              <a:t>®) eta </a:t>
            </a:r>
            <a:r>
              <a:rPr lang="es-ES" sz="2000" dirty="0" err="1">
                <a:latin typeface="+mn-lt"/>
              </a:rPr>
              <a:t>daclastabir</a:t>
            </a:r>
            <a:r>
              <a:rPr lang="es-ES" sz="2000" dirty="0">
                <a:latin typeface="+mn-lt"/>
              </a:rPr>
              <a:t> (</a:t>
            </a:r>
            <a:r>
              <a:rPr lang="es-ES" sz="2000" dirty="0" err="1">
                <a:latin typeface="+mn-lt"/>
              </a:rPr>
              <a:t>Daklinza</a:t>
            </a:r>
            <a:r>
              <a:rPr lang="es-ES" sz="2000" dirty="0">
                <a:latin typeface="+mn-lt"/>
              </a:rPr>
              <a:t>®)</a:t>
            </a:r>
          </a:p>
          <a:p>
            <a:pPr marL="342900" lvl="0" indent="-342900">
              <a:buClr>
                <a:srgbClr val="4BACC6"/>
              </a:buClr>
              <a:buFont typeface="Arial" pitchFamily="34" charset="0"/>
              <a:buChar char="•"/>
            </a:pPr>
            <a:r>
              <a:rPr lang="es-ES" sz="2000" b="1" dirty="0" err="1" smtClean="0">
                <a:solidFill>
                  <a:prstClr val="black"/>
                </a:solidFill>
                <a:latin typeface="Calibri"/>
              </a:rPr>
              <a:t>AEMPSen</a:t>
            </a:r>
            <a:r>
              <a:rPr lang="es-ES" sz="20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b="1" dirty="0" err="1" smtClean="0">
                <a:solidFill>
                  <a:prstClr val="black"/>
                </a:solidFill>
                <a:latin typeface="Calibri"/>
              </a:rPr>
              <a:t>gomendioak</a:t>
            </a:r>
            <a:r>
              <a:rPr lang="es-ES" sz="2000" b="1" dirty="0" smtClean="0">
                <a:solidFill>
                  <a:prstClr val="black"/>
                </a:solidFill>
                <a:latin typeface="Calibri"/>
              </a:rPr>
              <a:t>: </a:t>
            </a:r>
            <a:endParaRPr lang="es-ES" sz="2000" b="1" dirty="0">
              <a:solidFill>
                <a:prstClr val="black"/>
              </a:solidFill>
              <a:latin typeface="Calibri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Ez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da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gomendatzen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amiodarona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farmako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horiekin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batera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erabiltzea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salbu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eta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beste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antiarritmiko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ba-tzuk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kontraindikatuta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badaude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edo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pazienteak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jasaten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ez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baditu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.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Horrelakoetan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paziente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horiek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gertutik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zaindu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beharko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dira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bereziki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tratamenduaren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+mj-lt"/>
              </a:rPr>
              <a:t>lehenengo</a:t>
            </a:r>
            <a:r>
              <a:rPr lang="es-ES" sz="1800" dirty="0">
                <a:solidFill>
                  <a:prstClr val="black"/>
                </a:solidFill>
                <a:latin typeface="+mj-lt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+mj-lt"/>
              </a:rPr>
              <a:t>asteetan</a:t>
            </a:r>
            <a:r>
              <a:rPr lang="es-ES" sz="1800" dirty="0">
                <a:solidFill>
                  <a:prstClr val="black"/>
                </a:solidFill>
                <a:latin typeface="+mj-lt"/>
              </a:rPr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j-lt"/>
              </a:rPr>
              <a:t>Amiodaronaren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besteko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iraupen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luzea</a:t>
            </a:r>
            <a:r>
              <a:rPr lang="es-ES" sz="1800" dirty="0">
                <a:latin typeface="+mj-lt"/>
              </a:rPr>
              <a:t> dela eta, </a:t>
            </a:r>
            <a:r>
              <a:rPr lang="es-ES" sz="1800" dirty="0" err="1">
                <a:latin typeface="+mj-lt"/>
              </a:rPr>
              <a:t>antibiral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horiekin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tratamendua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hasi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aurreko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hilabeteetan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amiodarona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utzi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pazienteak</a:t>
            </a:r>
            <a:r>
              <a:rPr lang="es-ES" sz="1800" dirty="0">
                <a:latin typeface="+mj-lt"/>
              </a:rPr>
              <a:t> ere </a:t>
            </a:r>
            <a:r>
              <a:rPr lang="es-ES" sz="1800" dirty="0" err="1">
                <a:latin typeface="+mj-lt"/>
              </a:rPr>
              <a:t>zaindu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dira</a:t>
            </a:r>
            <a:r>
              <a:rPr lang="es-ES" sz="1800" dirty="0">
                <a:latin typeface="+mj-lt"/>
              </a:rPr>
              <a:t>. </a:t>
            </a:r>
            <a:endParaRPr lang="es-ES" sz="1800" dirty="0" smtClean="0"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j-lt"/>
              </a:rPr>
              <a:t>Pazienteei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jakinarazi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bradikardia-arriskua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dagoela</a:t>
            </a:r>
            <a:r>
              <a:rPr lang="es-ES" sz="1800" dirty="0">
                <a:latin typeface="+mj-lt"/>
              </a:rPr>
              <a:t>, eta, </a:t>
            </a:r>
            <a:r>
              <a:rPr lang="es-ES" sz="1800" dirty="0" err="1">
                <a:latin typeface="+mj-lt"/>
              </a:rPr>
              <a:t>arrisku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hori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iradokitzen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sintomak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agertuz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gero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medikuarengana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jo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dutela</a:t>
            </a:r>
            <a:r>
              <a:rPr lang="es-ES" sz="1800" dirty="0">
                <a:latin typeface="+mj-lt"/>
              </a:rPr>
              <a:t>. </a:t>
            </a:r>
            <a:endParaRPr lang="es-ES" dirty="0">
              <a:solidFill>
                <a:prstClr val="black"/>
              </a:solidFill>
              <a:latin typeface="+mj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1378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208148" y="548680"/>
            <a:ext cx="9577064" cy="1143000"/>
          </a:xfrm>
        </p:spPr>
        <p:txBody>
          <a:bodyPr/>
          <a:lstStyle/>
          <a:p>
            <a:r>
              <a:rPr lang="es-ES" sz="2800" b="1" dirty="0" smtClean="0"/>
              <a:t>C HEPATITISA TRATATZEKO </a:t>
            </a:r>
            <a:br>
              <a:rPr lang="es-ES" sz="2800" b="1" dirty="0" smtClean="0"/>
            </a:br>
            <a:r>
              <a:rPr lang="es-ES" sz="2800" b="1" dirty="0" smtClean="0"/>
              <a:t>ERAGIN ZUZENEKO ANTIBIRALAK</a:t>
            </a:r>
            <a:br>
              <a:rPr lang="es-ES" sz="2800" b="1" dirty="0" smtClean="0"/>
            </a:br>
            <a:r>
              <a:rPr lang="es-ES" sz="2200" dirty="0">
                <a:solidFill>
                  <a:srgbClr val="4BACC6"/>
                </a:solidFill>
                <a:latin typeface="Calibri"/>
              </a:rPr>
              <a:t>B </a:t>
            </a:r>
            <a:r>
              <a:rPr lang="es-ES" sz="2200" dirty="0" err="1">
                <a:solidFill>
                  <a:srgbClr val="4BACC6"/>
                </a:solidFill>
                <a:latin typeface="Calibri"/>
              </a:rPr>
              <a:t>hepatitisaren</a:t>
            </a:r>
            <a:r>
              <a:rPr lang="es-ES" sz="22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200" dirty="0" err="1">
                <a:solidFill>
                  <a:srgbClr val="4BACC6"/>
                </a:solidFill>
                <a:latin typeface="Calibri"/>
              </a:rPr>
              <a:t>birusa</a:t>
            </a:r>
            <a:r>
              <a:rPr lang="es-ES" sz="22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200" dirty="0" err="1" smtClean="0">
                <a:solidFill>
                  <a:srgbClr val="4BACC6"/>
                </a:solidFill>
                <a:latin typeface="Calibri"/>
              </a:rPr>
              <a:t>berraktibatu</a:t>
            </a:r>
            <a:r>
              <a:rPr lang="es-ES" sz="2200" dirty="0" smtClean="0">
                <a:solidFill>
                  <a:srgbClr val="4BACC6"/>
                </a:solidFill>
                <a:latin typeface="Calibri"/>
              </a:rPr>
              <a:t> eta </a:t>
            </a:r>
            <a:r>
              <a:rPr lang="es-ES" sz="2200" dirty="0" err="1">
                <a:solidFill>
                  <a:srgbClr val="4BACC6"/>
                </a:solidFill>
                <a:latin typeface="Calibri"/>
              </a:rPr>
              <a:t>kartzinoma</a:t>
            </a:r>
            <a:r>
              <a:rPr lang="es-ES" sz="22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200" dirty="0" err="1">
                <a:solidFill>
                  <a:srgbClr val="4BACC6"/>
                </a:solidFill>
                <a:latin typeface="Calibri"/>
              </a:rPr>
              <a:t>hepatozelularra</a:t>
            </a:r>
            <a:r>
              <a:rPr lang="es-ES" sz="22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200" dirty="0" err="1" smtClean="0">
                <a:solidFill>
                  <a:srgbClr val="4BACC6"/>
                </a:solidFill>
                <a:latin typeface="Calibri"/>
              </a:rPr>
              <a:t>berreritzi</a:t>
            </a:r>
            <a:r>
              <a:rPr lang="es-ES" sz="2200" dirty="0" smtClean="0">
                <a:solidFill>
                  <a:srgbClr val="4BACC6"/>
                </a:solidFill>
                <a:latin typeface="Calibri"/>
              </a:rPr>
              <a:t/>
            </a:r>
            <a:br>
              <a:rPr lang="es-ES" sz="2200" dirty="0" smtClean="0">
                <a:solidFill>
                  <a:srgbClr val="4BACC6"/>
                </a:solidFill>
                <a:latin typeface="Calibri"/>
              </a:rPr>
            </a:br>
            <a:endParaRPr lang="es-ES" sz="2200" dirty="0"/>
          </a:p>
        </p:txBody>
      </p:sp>
      <p:sp>
        <p:nvSpPr>
          <p:cNvPr id="3" name="2 CuadroTexto"/>
          <p:cNvSpPr txBox="1"/>
          <p:nvPr/>
        </p:nvSpPr>
        <p:spPr>
          <a:xfrm>
            <a:off x="331912" y="1700808"/>
            <a:ext cx="849694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endParaRPr lang="es-ES" sz="2000" dirty="0" smtClean="0">
              <a:latin typeface="+mn-lt"/>
              <a:cs typeface="Times New Roman" pitchFamily="18" charset="0"/>
            </a:endParaRPr>
          </a:p>
          <a:p>
            <a:pPr>
              <a:buClr>
                <a:schemeClr val="tx2"/>
              </a:buClr>
            </a:pPr>
            <a:r>
              <a:rPr lang="es-ES" sz="2000" b="1" dirty="0" err="1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AEMPSek</a:t>
            </a:r>
            <a:r>
              <a:rPr lang="es-ES" sz="2000" b="1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2000" b="1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informazioa</a:t>
            </a:r>
            <a:r>
              <a:rPr lang="es-ES" sz="2000" b="1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2000" b="1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berrikusi</a:t>
            </a:r>
            <a:r>
              <a:rPr lang="es-ES" sz="2000" b="1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2000" b="1" dirty="0" err="1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ondoren</a:t>
            </a:r>
            <a:r>
              <a:rPr lang="es-ES" sz="2000" b="1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, </a:t>
            </a:r>
            <a:r>
              <a:rPr lang="es-ES" sz="2000" b="1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hau</a:t>
            </a:r>
            <a:r>
              <a:rPr lang="es-ES" sz="2000" b="1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2000" b="1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gomendatzen</a:t>
            </a:r>
            <a:r>
              <a:rPr lang="es-ES" sz="2000" b="1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du</a:t>
            </a:r>
            <a:r>
              <a:rPr lang="es-ES" sz="2000" b="1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:</a:t>
            </a:r>
            <a:endParaRPr lang="es-ES" sz="2000" b="1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BHB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aurkako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serologia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egitea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DAArekin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tratamendua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hasi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aurretik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,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bai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eta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orain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tratamenduan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dauden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pazienteei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ere. </a:t>
            </a:r>
            <a:endParaRPr lang="es-ES" sz="1800" dirty="0" smtClean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 err="1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Aurretik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kartzinoma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hepatozelularra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ez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zuten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pazienteei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,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fibrosi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aurreratua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(F3) eta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zirrosia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badute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eta DAA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bidezko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tratamendu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antibirala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egin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ondoren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erantzun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birala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izaten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jarraitzen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badute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,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ekografiak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egin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beharko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zaizkie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6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hilabetetik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behin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,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kartzinoma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hepatozelularra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agertzen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ote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den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zaintzeko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. </a:t>
            </a:r>
            <a:endParaRPr lang="es-ES" sz="1800" dirty="0" smtClean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CHB 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eta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kartzinoma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hepatozelularra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duten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pazienteetan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,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erabateko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erantzun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erradiologikora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heldu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badira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eta CHB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erabat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ezabatzeko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tratamendu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antibirala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hartzeko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hautagaiak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badira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,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banan-banan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begiratu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beharko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da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zer-nolako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onura-arrisku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balantzea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duten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.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endParaRPr lang="es-ES" sz="1800" dirty="0" smtClean="0">
              <a:solidFill>
                <a:prstClr val="black"/>
              </a:solidFill>
              <a:latin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527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5516" y="404664"/>
            <a:ext cx="8856984" cy="1143000"/>
          </a:xfrm>
        </p:spPr>
        <p:txBody>
          <a:bodyPr/>
          <a:lstStyle/>
          <a:p>
            <a:r>
              <a:rPr lang="es-ES" sz="3200" b="1" dirty="0" smtClean="0"/>
              <a:t>BCR-ABL TIROSINA KINASAREN INHIBITZAILEAK (ITK BCR-ABL): </a:t>
            </a:r>
            <a:br>
              <a:rPr lang="es-ES" sz="3200" b="1" dirty="0" smtClean="0"/>
            </a:b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B </a:t>
            </a:r>
            <a:r>
              <a:rPr lang="es-ES" sz="2800" dirty="0" err="1">
                <a:solidFill>
                  <a:srgbClr val="4BACC6"/>
                </a:solidFill>
                <a:latin typeface="Calibri"/>
              </a:rPr>
              <a:t>hepatitisaren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 err="1">
                <a:solidFill>
                  <a:srgbClr val="4BACC6"/>
                </a:solidFill>
                <a:latin typeface="Calibri"/>
              </a:rPr>
              <a:t>birusa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 err="1">
                <a:solidFill>
                  <a:srgbClr val="4BACC6"/>
                </a:solidFill>
                <a:latin typeface="Calibri"/>
              </a:rPr>
              <a:t>berraktibatzeko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 err="1" smtClean="0">
                <a:solidFill>
                  <a:srgbClr val="4BACC6"/>
                </a:solidFill>
                <a:latin typeface="Calibri"/>
              </a:rPr>
              <a:t>arriskua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79512" y="1700807"/>
            <a:ext cx="87287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j-lt"/>
              </a:rPr>
              <a:t>Zenbait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kasutan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birusa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zutenei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gibeleko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gutxiegitasun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akutuko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edo</a:t>
            </a:r>
            <a:r>
              <a:rPr lang="es-ES" sz="2000" dirty="0">
                <a:latin typeface="+mj-lt"/>
              </a:rPr>
              <a:t> hepatitis </a:t>
            </a:r>
            <a:r>
              <a:rPr lang="es-ES" sz="2000" dirty="0" err="1">
                <a:latin typeface="+mj-lt"/>
              </a:rPr>
              <a:t>fulminanteko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koadroa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sortu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zitzaien</a:t>
            </a:r>
            <a:r>
              <a:rPr lang="es-ES" sz="2000" dirty="0">
                <a:latin typeface="+mj-lt"/>
              </a:rPr>
              <a:t>, eta, </a:t>
            </a:r>
            <a:r>
              <a:rPr lang="es-ES" sz="2000" dirty="0" err="1">
                <a:latin typeface="+mj-lt"/>
              </a:rPr>
              <a:t>ondorioz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gibeleko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transplantea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egin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behar</a:t>
            </a:r>
            <a:r>
              <a:rPr lang="es-ES" sz="2000" dirty="0">
                <a:latin typeface="+mj-lt"/>
              </a:rPr>
              <a:t> izan </a:t>
            </a:r>
            <a:r>
              <a:rPr lang="es-ES" sz="2000" dirty="0" err="1">
                <a:latin typeface="+mj-lt"/>
              </a:rPr>
              <a:t>zitzaien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edo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hil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egin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ziren</a:t>
            </a:r>
            <a:r>
              <a:rPr lang="es-ES" sz="2000" dirty="0" smtClean="0">
                <a:latin typeface="+mj-lt"/>
                <a:cs typeface="Times New Roman" pitchFamily="18" charset="0"/>
              </a:rPr>
              <a:t>.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solidFill>
                <a:prstClr val="black"/>
              </a:solidFill>
              <a:latin typeface="+mn-lt"/>
              <a:cs typeface="Times New Roman" pitchFamily="18" charset="0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err="1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AEMPSen</a:t>
            </a:r>
            <a:r>
              <a:rPr lang="es-ES" sz="2000" b="1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s-ES" sz="2000" b="1" dirty="0" err="1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gomendioak</a:t>
            </a:r>
            <a:r>
              <a:rPr lang="es-ES" sz="2000" b="1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:</a:t>
            </a:r>
            <a:endParaRPr lang="es-ES" sz="2000" b="1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ES" sz="2000" dirty="0">
                <a:latin typeface="+mj-lt"/>
              </a:rPr>
              <a:t>ITK BCR-</a:t>
            </a:r>
            <a:r>
              <a:rPr lang="es-ES" sz="2000" dirty="0" err="1">
                <a:latin typeface="+mj-lt"/>
              </a:rPr>
              <a:t>ABLrekin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tratamendua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hasi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aurretik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paziente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guztiei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egin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beharko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zaie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BHBren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serologia</a:t>
            </a:r>
            <a:r>
              <a:rPr lang="es-ES" sz="2000" dirty="0">
                <a:latin typeface="+mj-lt"/>
              </a:rPr>
              <a:t>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000" dirty="0" err="1">
                <a:latin typeface="+mj-lt"/>
              </a:rPr>
              <a:t>Serologia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horrek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positibo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emango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balu</a:t>
            </a:r>
            <a:r>
              <a:rPr lang="es-ES" sz="2000" dirty="0">
                <a:latin typeface="+mj-lt"/>
              </a:rPr>
              <a:t> (</a:t>
            </a:r>
            <a:r>
              <a:rPr lang="es-ES" sz="2000" dirty="0" err="1">
                <a:latin typeface="+mj-lt"/>
              </a:rPr>
              <a:t>baita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gaixotasuna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aktibo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duten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pazienteetan</a:t>
            </a:r>
            <a:r>
              <a:rPr lang="es-ES" sz="2000" dirty="0">
                <a:latin typeface="+mj-lt"/>
              </a:rPr>
              <a:t> ere), B </a:t>
            </a:r>
            <a:r>
              <a:rPr lang="es-ES" sz="2000" dirty="0" err="1">
                <a:latin typeface="+mj-lt"/>
              </a:rPr>
              <a:t>hepatitisaren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arloko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aditu</a:t>
            </a:r>
            <a:r>
              <a:rPr lang="es-ES" sz="2000" dirty="0">
                <a:latin typeface="+mj-lt"/>
              </a:rPr>
              <a:t> baten </a:t>
            </a:r>
            <a:r>
              <a:rPr lang="es-ES" sz="2000" dirty="0" err="1">
                <a:latin typeface="+mj-lt"/>
              </a:rPr>
              <a:t>aholkua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eskatu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beharko</a:t>
            </a:r>
            <a:r>
              <a:rPr lang="es-ES" sz="2000" dirty="0">
                <a:latin typeface="+mj-lt"/>
              </a:rPr>
              <a:t> da ITK BCR-ABL </a:t>
            </a:r>
            <a:r>
              <a:rPr lang="es-ES" sz="2000" dirty="0" err="1">
                <a:latin typeface="+mj-lt"/>
              </a:rPr>
              <a:t>eman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aurretik</a:t>
            </a:r>
            <a:r>
              <a:rPr lang="es-ES" sz="2000" dirty="0">
                <a:latin typeface="+mj-lt"/>
              </a:rPr>
              <a:t>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000" dirty="0" err="1">
                <a:latin typeface="+mj-lt"/>
              </a:rPr>
              <a:t>Halaber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aditu</a:t>
            </a:r>
            <a:r>
              <a:rPr lang="es-ES" sz="2000" dirty="0">
                <a:latin typeface="+mj-lt"/>
              </a:rPr>
              <a:t> baten </a:t>
            </a:r>
            <a:r>
              <a:rPr lang="es-ES" sz="2000" dirty="0" err="1">
                <a:latin typeface="+mj-lt"/>
              </a:rPr>
              <a:t>aholkua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eskatuko</a:t>
            </a:r>
            <a:r>
              <a:rPr lang="es-ES" sz="2000" dirty="0">
                <a:latin typeface="+mj-lt"/>
              </a:rPr>
              <a:t> da ITK BCR-ABL </a:t>
            </a:r>
            <a:r>
              <a:rPr lang="es-ES" sz="2000" dirty="0" err="1">
                <a:latin typeface="+mj-lt"/>
              </a:rPr>
              <a:t>batekin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tratamendua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hasi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ondoren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BHBren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serologiak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positibo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ematen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duen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guztietan</a:t>
            </a:r>
            <a:r>
              <a:rPr lang="es-ES" sz="20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1856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dirty="0" err="1"/>
              <a:t>Aurkibidea</a:t>
            </a:r>
            <a:r>
              <a:rPr lang="es-ES" dirty="0"/>
              <a:t> </a:t>
            </a: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(I)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1124744"/>
            <a:ext cx="7920880" cy="411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2400" b="1" dirty="0" err="1" smtClean="0">
                <a:solidFill>
                  <a:schemeClr val="bg1"/>
                </a:solidFill>
              </a:rPr>
              <a:t>Sarrera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endParaRPr lang="es-ES" sz="2400" dirty="0">
              <a:solidFill>
                <a:schemeClr val="bg1"/>
              </a:solidFill>
            </a:endParaRPr>
          </a:p>
          <a:p>
            <a:r>
              <a:rPr lang="es-ES" sz="2400" dirty="0" err="1" smtClean="0">
                <a:solidFill>
                  <a:schemeClr val="bg1"/>
                </a:solidFill>
              </a:rPr>
              <a:t>Ahotik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hartzeko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antidiabetikoak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</a:p>
          <a:p>
            <a:pPr marL="400050" lvl="1" indent="0">
              <a:buNone/>
            </a:pPr>
            <a:r>
              <a:rPr lang="es-ES" sz="2000" dirty="0">
                <a:solidFill>
                  <a:schemeClr val="bg1"/>
                </a:solidFill>
              </a:rPr>
              <a:t>– </a:t>
            </a:r>
            <a:r>
              <a:rPr lang="es-ES" sz="2000" dirty="0" err="1">
                <a:solidFill>
                  <a:schemeClr val="bg1"/>
                </a:solidFill>
              </a:rPr>
              <a:t>Gliflozinak</a:t>
            </a:r>
            <a:r>
              <a:rPr lang="es-ES" sz="2000" dirty="0">
                <a:solidFill>
                  <a:schemeClr val="bg1"/>
                </a:solidFill>
              </a:rPr>
              <a:t>: </a:t>
            </a:r>
            <a:r>
              <a:rPr lang="es-ES" sz="2000" dirty="0" err="1">
                <a:solidFill>
                  <a:schemeClr val="bg1"/>
                </a:solidFill>
              </a:rPr>
              <a:t>zetoazidosia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izateko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arriskua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</a:p>
          <a:p>
            <a:pPr marL="400050" lvl="1" indent="0">
              <a:buNone/>
            </a:pPr>
            <a:r>
              <a:rPr lang="es-ES" sz="2000" dirty="0">
                <a:solidFill>
                  <a:schemeClr val="bg1"/>
                </a:solidFill>
              </a:rPr>
              <a:t>– </a:t>
            </a:r>
            <a:r>
              <a:rPr lang="es-ES" sz="2000" dirty="0" err="1">
                <a:solidFill>
                  <a:schemeClr val="bg1"/>
                </a:solidFill>
              </a:rPr>
              <a:t>Kanagliflozina</a:t>
            </a:r>
            <a:r>
              <a:rPr lang="es-ES" sz="2000" dirty="0">
                <a:solidFill>
                  <a:schemeClr val="bg1"/>
                </a:solidFill>
              </a:rPr>
              <a:t>: </a:t>
            </a:r>
            <a:r>
              <a:rPr lang="es-ES" sz="2000" dirty="0" err="1">
                <a:solidFill>
                  <a:schemeClr val="bg1"/>
                </a:solidFill>
              </a:rPr>
              <a:t>anputazio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ez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traumatikoak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izateko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arriskua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</a:p>
          <a:p>
            <a:r>
              <a:rPr lang="es-ES" sz="2400" dirty="0" err="1" smtClean="0">
                <a:solidFill>
                  <a:schemeClr val="bg1"/>
                </a:solidFill>
              </a:rPr>
              <a:t>Ibuprofenoa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>
                <a:solidFill>
                  <a:schemeClr val="bg1"/>
                </a:solidFill>
              </a:rPr>
              <a:t>eta </a:t>
            </a:r>
            <a:r>
              <a:rPr lang="es-ES" sz="2400" dirty="0" err="1">
                <a:solidFill>
                  <a:schemeClr val="bg1"/>
                </a:solidFill>
              </a:rPr>
              <a:t>dexibuprofenoa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arrisku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kardiobaskularra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dosi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handietan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r>
              <a:rPr lang="es-ES" sz="2400" dirty="0" err="1" smtClean="0">
                <a:solidFill>
                  <a:schemeClr val="bg1"/>
                </a:solidFill>
              </a:rPr>
              <a:t>Kortikoide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inhalatuak</a:t>
            </a:r>
            <a:r>
              <a:rPr lang="es-ES" sz="2400" dirty="0">
                <a:solidFill>
                  <a:schemeClr val="bg1"/>
                </a:solidFill>
              </a:rPr>
              <a:t> BGBK </a:t>
            </a:r>
            <a:r>
              <a:rPr lang="es-ES" sz="2400" dirty="0" err="1">
                <a:solidFill>
                  <a:schemeClr val="bg1"/>
                </a:solidFill>
              </a:rPr>
              <a:t>duten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pazienteetan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pneumonia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izateko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r>
              <a:rPr lang="es-ES" sz="2400" dirty="0" err="1" smtClean="0">
                <a:solidFill>
                  <a:schemeClr val="bg1"/>
                </a:solidFill>
              </a:rPr>
              <a:t>Nitrofurantoina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erabilera-murriztapen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berriak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r>
              <a:rPr lang="es-ES" sz="2400" dirty="0" err="1" smtClean="0">
                <a:solidFill>
                  <a:schemeClr val="bg1"/>
                </a:solidFill>
              </a:rPr>
              <a:t>Hidroxizina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arrisku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arritmogenikoa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endParaRPr lang="es-ES" sz="2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920" y="260648"/>
            <a:ext cx="8712968" cy="1143000"/>
          </a:xfrm>
        </p:spPr>
        <p:txBody>
          <a:bodyPr/>
          <a:lstStyle/>
          <a:p>
            <a:r>
              <a:rPr lang="es-ES" dirty="0" smtClean="0">
                <a:solidFill>
                  <a:srgbClr val="4BACC6"/>
                </a:solidFill>
              </a:rPr>
              <a:t>MICOFENOLATOA </a:t>
            </a:r>
            <a:br>
              <a:rPr lang="es-ES" dirty="0" smtClean="0">
                <a:solidFill>
                  <a:srgbClr val="4BACC6"/>
                </a:solidFill>
              </a:rPr>
            </a:br>
            <a:r>
              <a:rPr lang="es-ES" sz="3200" dirty="0" err="1">
                <a:solidFill>
                  <a:srgbClr val="4BACC6"/>
                </a:solidFill>
                <a:latin typeface="Calibri"/>
              </a:rPr>
              <a:t>sortzetiko</a:t>
            </a:r>
            <a:r>
              <a:rPr lang="es-ES" sz="32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3200" dirty="0" err="1">
                <a:solidFill>
                  <a:srgbClr val="4BACC6"/>
                </a:solidFill>
                <a:latin typeface="Calibri"/>
              </a:rPr>
              <a:t>malformazioak</a:t>
            </a:r>
            <a:r>
              <a:rPr lang="es-ES" sz="32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3200" dirty="0" err="1">
                <a:solidFill>
                  <a:srgbClr val="4BACC6"/>
                </a:solidFill>
                <a:latin typeface="Calibri"/>
              </a:rPr>
              <a:t>eragiteko</a:t>
            </a:r>
            <a:r>
              <a:rPr lang="es-ES" sz="32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3200" dirty="0" err="1" smtClean="0">
                <a:solidFill>
                  <a:srgbClr val="4BACC6"/>
                </a:solidFill>
                <a:latin typeface="Calibri"/>
              </a:rPr>
              <a:t>arriskua</a:t>
            </a:r>
            <a:r>
              <a:rPr lang="es-ES" sz="3200" dirty="0" smtClean="0">
                <a:solidFill>
                  <a:srgbClr val="4BACC6"/>
                </a:solidFill>
                <a:latin typeface="Calibri"/>
              </a:rPr>
              <a:t> (I)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79512" y="1340768"/>
            <a:ext cx="878497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solidFill>
                <a:schemeClr val="tx2"/>
              </a:solidFill>
              <a:latin typeface="+mj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fi-FI" sz="2000" dirty="0">
                <a:latin typeface="+mj-lt"/>
              </a:rPr>
              <a:t>Mikofenolato sodikoa eta mikofenolato mofetiloa </a:t>
            </a:r>
            <a:r>
              <a:rPr lang="es-ES" sz="2000" dirty="0" err="1">
                <a:latin typeface="+mj-lt"/>
              </a:rPr>
              <a:t>eragin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teratogeniko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handiarekin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lotzen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dira</a:t>
            </a:r>
            <a:r>
              <a:rPr lang="es-ES" sz="2000" dirty="0">
                <a:latin typeface="+mj-lt"/>
              </a:rPr>
              <a:t>; hala, </a:t>
            </a:r>
            <a:r>
              <a:rPr lang="es-ES" sz="2000" dirty="0" err="1">
                <a:latin typeface="+mj-lt"/>
              </a:rPr>
              <a:t>sortzetiko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malformazioak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berezko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abortuak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izateko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arriskua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handitzen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dute</a:t>
            </a:r>
            <a:r>
              <a:rPr lang="es-ES" sz="2000" dirty="0" smtClean="0">
                <a:latin typeface="+mn-lt"/>
              </a:rPr>
              <a:t>.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342900" lvl="0" indent="-342900">
              <a:buClr>
                <a:srgbClr val="4BACC6"/>
              </a:buClr>
              <a:buFont typeface="Arial" pitchFamily="34" charset="0"/>
              <a:buChar char="•"/>
            </a:pPr>
            <a:r>
              <a:rPr lang="es-ES" sz="2000" b="1" dirty="0" err="1" smtClean="0">
                <a:solidFill>
                  <a:prstClr val="black"/>
                </a:solidFill>
                <a:latin typeface="Calibri"/>
              </a:rPr>
              <a:t>AEMPSen</a:t>
            </a:r>
            <a:r>
              <a:rPr lang="es-ES" sz="20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b="1" dirty="0" err="1" smtClean="0">
                <a:solidFill>
                  <a:prstClr val="black"/>
                </a:solidFill>
                <a:latin typeface="Calibri"/>
              </a:rPr>
              <a:t>gomendioak</a:t>
            </a:r>
            <a:r>
              <a:rPr lang="es-ES" sz="2000" b="1" dirty="0" smtClean="0">
                <a:solidFill>
                  <a:prstClr val="black"/>
                </a:solidFill>
                <a:latin typeface="Calibri"/>
              </a:rPr>
              <a:t>:</a:t>
            </a:r>
            <a:endParaRPr lang="es-ES" sz="2000" b="1" dirty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err="1">
                <a:latin typeface="+mj-lt"/>
              </a:rPr>
              <a:t>Haurdun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dauden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emakumeen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kasuan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beste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alternatiba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terapeutikorik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erabili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denean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soilik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emango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zaizkie</a:t>
            </a:r>
            <a:r>
              <a:rPr lang="es-ES" sz="1800" dirty="0" smtClean="0">
                <a:solidFill>
                  <a:prstClr val="black"/>
                </a:solidFill>
                <a:latin typeface="+mj-lt"/>
              </a:rPr>
              <a:t>. 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endParaRPr lang="es-ES" sz="1800" dirty="0">
              <a:solidFill>
                <a:prstClr val="black"/>
              </a:solidFill>
              <a:latin typeface="+mj-lt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err="1" smtClean="0">
                <a:latin typeface="+mj-lt"/>
              </a:rPr>
              <a:t>Ugaltzeko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adinean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dauden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emakumeetan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farmako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hauek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eman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haurdun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daudela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ziurtatu</a:t>
            </a:r>
            <a:r>
              <a:rPr lang="es-ES" sz="1800" dirty="0">
                <a:latin typeface="+mj-lt"/>
              </a:rPr>
              <a:t> arte (</a:t>
            </a:r>
            <a:r>
              <a:rPr lang="es-ES" sz="1800" dirty="0" err="1">
                <a:latin typeface="+mj-lt"/>
              </a:rPr>
              <a:t>bi</a:t>
            </a:r>
            <a:r>
              <a:rPr lang="es-ES" sz="1800" dirty="0">
                <a:latin typeface="+mj-lt"/>
              </a:rPr>
              <a:t> proba </a:t>
            </a:r>
            <a:r>
              <a:rPr lang="es-ES" sz="1800" dirty="0" err="1">
                <a:latin typeface="+mj-lt"/>
              </a:rPr>
              <a:t>analitiko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egin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elkarren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artean</a:t>
            </a:r>
            <a:r>
              <a:rPr lang="es-ES" sz="1800" dirty="0">
                <a:latin typeface="+mj-lt"/>
              </a:rPr>
              <a:t> 8-10 </a:t>
            </a:r>
            <a:r>
              <a:rPr lang="es-ES" sz="1800" dirty="0" err="1">
                <a:latin typeface="+mj-lt"/>
              </a:rPr>
              <a:t>eguneko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tartearekin</a:t>
            </a:r>
            <a:r>
              <a:rPr lang="es-ES" sz="1800" dirty="0">
                <a:latin typeface="+mj-lt"/>
              </a:rPr>
              <a:t>), eta </a:t>
            </a:r>
            <a:r>
              <a:rPr lang="es-ES" sz="1800" dirty="0" err="1">
                <a:latin typeface="+mj-lt"/>
              </a:rPr>
              <a:t>neurri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antikontzeptibo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eraginkorrak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erabiltzen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dituztela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jakin</a:t>
            </a:r>
            <a:r>
              <a:rPr lang="es-ES" sz="1800" dirty="0">
                <a:latin typeface="+mj-lt"/>
              </a:rPr>
              <a:t> arte (</a:t>
            </a:r>
            <a:r>
              <a:rPr lang="es-ES" sz="1800" dirty="0" err="1">
                <a:latin typeface="+mj-lt"/>
              </a:rPr>
              <a:t>tratamenduan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dauden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bitartean</a:t>
            </a:r>
            <a:r>
              <a:rPr lang="es-ES" sz="1800" dirty="0">
                <a:latin typeface="+mj-lt"/>
              </a:rPr>
              <a:t>, eta </a:t>
            </a:r>
            <a:r>
              <a:rPr lang="es-ES" sz="1800" dirty="0" err="1">
                <a:latin typeface="+mj-lt"/>
              </a:rPr>
              <a:t>hori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amaitu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ondoren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beste</a:t>
            </a:r>
            <a:r>
              <a:rPr lang="es-ES" sz="1800" dirty="0">
                <a:latin typeface="+mj-lt"/>
              </a:rPr>
              <a:t> 6 </a:t>
            </a:r>
            <a:r>
              <a:rPr lang="es-ES" sz="1800" dirty="0" err="1">
                <a:latin typeface="+mj-lt"/>
              </a:rPr>
              <a:t>astez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bi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metodo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antikontzeptibo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osagarri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erabili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dituzte</a:t>
            </a:r>
            <a:r>
              <a:rPr lang="es-ES" sz="1800" dirty="0">
                <a:latin typeface="+mj-lt"/>
              </a:rPr>
              <a:t>). </a:t>
            </a:r>
            <a:endParaRPr lang="es-ES" sz="1800" dirty="0">
              <a:solidFill>
                <a:prstClr val="black"/>
              </a:solidFill>
              <a:latin typeface="+mj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2562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4BACC6"/>
                </a:solidFill>
              </a:rPr>
              <a:t>MICOFENOLATOA: </a:t>
            </a:r>
            <a:r>
              <a:rPr lang="es-ES" dirty="0">
                <a:solidFill>
                  <a:srgbClr val="4BACC6"/>
                </a:solidFill>
              </a:rPr>
              <a:t/>
            </a:r>
            <a:br>
              <a:rPr lang="es-ES" dirty="0">
                <a:solidFill>
                  <a:srgbClr val="4BACC6"/>
                </a:solidFill>
              </a:rPr>
            </a:br>
            <a:r>
              <a:rPr lang="es-ES" sz="3200" dirty="0" err="1">
                <a:solidFill>
                  <a:srgbClr val="4BACC6"/>
                </a:solidFill>
                <a:latin typeface="Calibri"/>
              </a:rPr>
              <a:t>sortzetiko</a:t>
            </a:r>
            <a:r>
              <a:rPr lang="es-ES" sz="32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3200" dirty="0" err="1">
                <a:solidFill>
                  <a:srgbClr val="4BACC6"/>
                </a:solidFill>
                <a:latin typeface="Calibri"/>
              </a:rPr>
              <a:t>malformazioak</a:t>
            </a:r>
            <a:r>
              <a:rPr lang="es-ES" sz="32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3200" dirty="0" err="1">
                <a:solidFill>
                  <a:srgbClr val="4BACC6"/>
                </a:solidFill>
                <a:latin typeface="Calibri"/>
              </a:rPr>
              <a:t>eragiteko</a:t>
            </a:r>
            <a:r>
              <a:rPr lang="es-ES" sz="3200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3200" dirty="0" err="1">
                <a:solidFill>
                  <a:srgbClr val="4BACC6"/>
                </a:solidFill>
                <a:latin typeface="Calibri"/>
              </a:rPr>
              <a:t>arriskua</a:t>
            </a:r>
            <a:r>
              <a:rPr lang="es-ES" sz="3200" dirty="0">
                <a:solidFill>
                  <a:srgbClr val="4BACC6"/>
                </a:solidFill>
                <a:latin typeface="Calibri"/>
              </a:rPr>
              <a:t> (</a:t>
            </a:r>
            <a:r>
              <a:rPr lang="es-ES" sz="3200" dirty="0" smtClean="0">
                <a:solidFill>
                  <a:srgbClr val="4BACC6"/>
                </a:solidFill>
                <a:latin typeface="Calibri"/>
              </a:rPr>
              <a:t>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683568" y="1556792"/>
            <a:ext cx="813690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err="1" smtClean="0">
                <a:latin typeface="+mj-lt"/>
              </a:rPr>
              <a:t>Gizonei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(</a:t>
            </a:r>
            <a:r>
              <a:rPr lang="es-ES" sz="1800" dirty="0" err="1">
                <a:latin typeface="+mj-lt"/>
              </a:rPr>
              <a:t>baita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basektomia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eginda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dutenei</a:t>
            </a:r>
            <a:r>
              <a:rPr lang="es-ES" sz="1800" dirty="0">
                <a:latin typeface="+mj-lt"/>
              </a:rPr>
              <a:t> ere), </a:t>
            </a:r>
            <a:r>
              <a:rPr lang="es-ES" sz="1800" dirty="0" err="1">
                <a:latin typeface="+mj-lt"/>
              </a:rPr>
              <a:t>sexu-harremanak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izatean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preserbatiboa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erabiltzea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gomendatzen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zaie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tratamenduan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dauden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bitartean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hori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amaitu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ondoren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beste</a:t>
            </a:r>
            <a:r>
              <a:rPr lang="es-ES" sz="1800" dirty="0">
                <a:latin typeface="+mj-lt"/>
              </a:rPr>
              <a:t> 90 </a:t>
            </a:r>
            <a:r>
              <a:rPr lang="es-ES" sz="1800" dirty="0" err="1">
                <a:latin typeface="+mj-lt"/>
              </a:rPr>
              <a:t>egunez</a:t>
            </a:r>
            <a:r>
              <a:rPr lang="es-ES" sz="1800" dirty="0">
                <a:latin typeface="+mj-lt"/>
              </a:rPr>
              <a:t>). </a:t>
            </a:r>
            <a:r>
              <a:rPr lang="es-ES" sz="1800" dirty="0" err="1">
                <a:latin typeface="+mj-lt"/>
              </a:rPr>
              <a:t>Halaber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denbora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tarte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berean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neurri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antikontzeptiboak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ditzaten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gomendatzen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zaie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pazienteen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emakumezko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bikotekideei</a:t>
            </a:r>
            <a:r>
              <a:rPr lang="es-ES" sz="1800" dirty="0">
                <a:latin typeface="+mj-lt"/>
              </a:rPr>
              <a:t>. </a:t>
            </a:r>
            <a:r>
              <a:rPr lang="es-ES" sz="1800" dirty="0" err="1">
                <a:latin typeface="+mj-lt"/>
              </a:rPr>
              <a:t>Haurdun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egoteko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aukera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egonez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gero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medikuari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esan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zaio</a:t>
            </a:r>
            <a:r>
              <a:rPr lang="es-ES" sz="1800" dirty="0">
                <a:latin typeface="+mj-lt"/>
              </a:rPr>
              <a:t>. </a:t>
            </a:r>
            <a:endParaRPr lang="es-ES" sz="1800" dirty="0">
              <a:solidFill>
                <a:prstClr val="black"/>
              </a:solidFill>
              <a:latin typeface="+mj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b="1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sv-SE" sz="2000" dirty="0" smtClean="0">
                <a:latin typeface="+mj-lt"/>
              </a:rPr>
              <a:t>Merkaturatzekobaimena </a:t>
            </a:r>
            <a:r>
              <a:rPr lang="sv-SE" sz="2000" dirty="0">
                <a:latin typeface="+mj-lt"/>
              </a:rPr>
              <a:t>duten </a:t>
            </a:r>
            <a:r>
              <a:rPr lang="sv-SE" sz="2000" dirty="0" smtClean="0">
                <a:latin typeface="+mj-lt"/>
              </a:rPr>
              <a:t>titularren </a:t>
            </a:r>
            <a:r>
              <a:rPr lang="sv-SE" sz="2000" b="1" dirty="0">
                <a:latin typeface="+mn-lt"/>
              </a:rPr>
              <a:t>neurri </a:t>
            </a:r>
            <a:r>
              <a:rPr lang="sv-SE" sz="2000" b="1" dirty="0" smtClean="0">
                <a:latin typeface="+mn-lt"/>
              </a:rPr>
              <a:t>gehigarriak:</a:t>
            </a:r>
            <a:endParaRPr lang="es-ES" sz="2000" dirty="0" smtClean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j-lt"/>
              </a:rPr>
              <a:t>Pazienteek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ezingo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odola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eman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tratamenduan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dauden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bitartean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hori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amaitu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ondorengo</a:t>
            </a:r>
            <a:r>
              <a:rPr lang="es-ES" sz="1800" dirty="0">
                <a:latin typeface="+mj-lt"/>
              </a:rPr>
              <a:t> 6 </a:t>
            </a:r>
            <a:r>
              <a:rPr lang="es-ES" sz="1800" dirty="0" err="1">
                <a:latin typeface="+mj-lt"/>
              </a:rPr>
              <a:t>asteetan</a:t>
            </a:r>
            <a:r>
              <a:rPr lang="es-ES" sz="1800" dirty="0">
                <a:latin typeface="+mj-lt"/>
              </a:rPr>
              <a:t> ere, </a:t>
            </a:r>
            <a:r>
              <a:rPr lang="es-ES" sz="1800" dirty="0" err="1">
                <a:latin typeface="+mj-lt"/>
              </a:rPr>
              <a:t>gutxienez</a:t>
            </a:r>
            <a:r>
              <a:rPr lang="es-ES" sz="1800" dirty="0">
                <a:latin typeface="+mj-lt"/>
              </a:rPr>
              <a:t>. </a:t>
            </a:r>
            <a:endParaRPr lang="es-ES" sz="1800" dirty="0" smtClean="0">
              <a:latin typeface="+mj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j-lt"/>
              </a:rPr>
              <a:t>Gizonek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ezingo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</a:t>
            </a:r>
            <a:r>
              <a:rPr lang="es-ES" sz="1800" dirty="0">
                <a:latin typeface="+mj-lt"/>
              </a:rPr>
              <a:t> esperma </a:t>
            </a:r>
            <a:r>
              <a:rPr lang="es-ES" sz="1800" dirty="0" err="1">
                <a:latin typeface="+mj-lt"/>
              </a:rPr>
              <a:t>eman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tratamenduan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dauden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bitartean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 smtClean="0">
                <a:latin typeface="+mj-lt"/>
              </a:rPr>
              <a:t>yratamendua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amaitu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ondorengo</a:t>
            </a:r>
            <a:r>
              <a:rPr lang="es-ES" sz="1800" dirty="0">
                <a:latin typeface="+mj-lt"/>
              </a:rPr>
              <a:t> 90 </a:t>
            </a:r>
            <a:r>
              <a:rPr lang="es-ES" sz="1800" dirty="0" err="1">
                <a:latin typeface="+mj-lt"/>
              </a:rPr>
              <a:t>egunetan</a:t>
            </a:r>
            <a:r>
              <a:rPr lang="es-ES" sz="1800" dirty="0">
                <a:latin typeface="+mj-lt"/>
              </a:rPr>
              <a:t> ere. </a:t>
            </a:r>
          </a:p>
        </p:txBody>
      </p:sp>
    </p:spTree>
    <p:extLst>
      <p:ext uri="{BB962C8B-B14F-4D97-AF65-F5344CB8AC3E}">
        <p14:creationId xmlns:p14="http://schemas.microsoft.com/office/powerpoint/2010/main" val="41808810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24" y="332656"/>
            <a:ext cx="9036496" cy="1143000"/>
          </a:xfrm>
        </p:spPr>
        <p:txBody>
          <a:bodyPr/>
          <a:lstStyle/>
          <a:p>
            <a:r>
              <a:rPr lang="es-ES" sz="2800" b="1" dirty="0"/>
              <a:t>JARRAIPENA ETA EBALUAZIO GEHIGARRIA BEHAR DUTEN ALERTA-ZANTZUAK </a:t>
            </a:r>
            <a:r>
              <a:rPr lang="es-ES" sz="2800" dirty="0" smtClean="0">
                <a:solidFill>
                  <a:srgbClr val="4BACC6"/>
                </a:solidFill>
              </a:rPr>
              <a:t>(</a:t>
            </a:r>
            <a:r>
              <a:rPr lang="es-ES" sz="2800" dirty="0">
                <a:solidFill>
                  <a:srgbClr val="4BACC6"/>
                </a:solidFill>
              </a:rPr>
              <a:t>I)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23528" y="1484784"/>
            <a:ext cx="856895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tx2"/>
                </a:solidFill>
                <a:latin typeface="+mn-lt"/>
              </a:rPr>
              <a:t>GLIFLOZINAK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gernu-traktuko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infekzio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larriak</a:t>
            </a:r>
            <a:endParaRPr lang="es-ES" dirty="0" smtClean="0">
              <a:solidFill>
                <a:schemeClr val="tx2"/>
              </a:solidFill>
              <a:latin typeface="+mn-lt"/>
            </a:endParaRPr>
          </a:p>
          <a:p>
            <a:r>
              <a:rPr lang="es-ES" dirty="0" smtClean="0">
                <a:solidFill>
                  <a:schemeClr val="tx2"/>
                </a:solidFill>
                <a:latin typeface="+mn-lt"/>
              </a:rPr>
              <a:t> (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gernu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-sepsia 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eta 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pielonefritisa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)</a:t>
            </a:r>
            <a:endParaRPr lang="es-ES" dirty="0">
              <a:solidFill>
                <a:schemeClr val="tx2"/>
              </a:solidFill>
              <a:latin typeface="+mn-lt"/>
            </a:endParaRPr>
          </a:p>
          <a:p>
            <a:pPr>
              <a:buClr>
                <a:schemeClr val="tx2"/>
              </a:buClr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err="1">
                <a:latin typeface="+mn-lt"/>
              </a:rPr>
              <a:t>FDAk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kontrako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efektu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ohiko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gisa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gehitu</a:t>
            </a:r>
            <a:r>
              <a:rPr lang="es-ES" sz="2000" dirty="0">
                <a:latin typeface="+mn-lt"/>
              </a:rPr>
              <a:t> du </a:t>
            </a:r>
            <a:r>
              <a:rPr lang="es-ES" sz="2000" dirty="0" err="1">
                <a:latin typeface="+mn-lt"/>
              </a:rPr>
              <a:t>bere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fitxa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teknikoan</a:t>
            </a:r>
            <a:r>
              <a:rPr lang="es-ES" sz="2000" dirty="0" smtClean="0">
                <a:latin typeface="+mn-lt"/>
              </a:rPr>
              <a:t>.</a:t>
            </a:r>
          </a:p>
          <a:p>
            <a:pPr marL="342900" indent="-342900">
              <a:buClr>
                <a:schemeClr val="tx2"/>
              </a:buClr>
              <a:buFontTx/>
              <a:buChar char="-"/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j-lt"/>
              </a:rPr>
              <a:t>FDA </a:t>
            </a:r>
            <a:r>
              <a:rPr lang="it-IT" sz="2000" dirty="0" smtClean="0">
                <a:latin typeface="+mj-lt"/>
              </a:rPr>
              <a:t>osasun-profesionalei: </a:t>
            </a:r>
            <a:r>
              <a:rPr lang="es-ES" sz="2000" dirty="0" err="1" smtClean="0">
                <a:latin typeface="+mj-lt"/>
              </a:rPr>
              <a:t>pazienteak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ebalua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ditzatela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gernu-infekzioaren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zantzuak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sintomak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bilatzeko</a:t>
            </a:r>
            <a:r>
              <a:rPr lang="es-ES" sz="2000" dirty="0">
                <a:latin typeface="+mj-lt"/>
              </a:rPr>
              <a:t>, eta </a:t>
            </a:r>
            <a:r>
              <a:rPr lang="es-ES" sz="2000" dirty="0" err="1">
                <a:latin typeface="+mj-lt"/>
              </a:rPr>
              <a:t>horiei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buruzko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informazioa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eman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diezaietela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pazienteei</a:t>
            </a:r>
            <a:r>
              <a:rPr lang="es-ES" sz="2000" dirty="0">
                <a:latin typeface="+mj-lt"/>
              </a:rPr>
              <a:t>.</a:t>
            </a:r>
          </a:p>
          <a:p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3873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7116" y="260648"/>
            <a:ext cx="9161116" cy="1143000"/>
          </a:xfrm>
        </p:spPr>
        <p:txBody>
          <a:bodyPr/>
          <a:lstStyle/>
          <a:p>
            <a:r>
              <a:rPr lang="es-ES" sz="2800" b="1" dirty="0"/>
              <a:t>JARRAIPENA ETA EBALUAZIO GEHIGARRIA BEHAR DUTEN </a:t>
            </a:r>
            <a:r>
              <a:rPr lang="es-ES" sz="2800" b="1" dirty="0" smtClean="0"/>
              <a:t>ALERTA-ZANTZUAK</a:t>
            </a:r>
            <a:r>
              <a:rPr lang="es-ES" sz="2800" dirty="0" smtClean="0">
                <a:solidFill>
                  <a:srgbClr val="4BACC6"/>
                </a:solidFill>
              </a:rPr>
              <a:t> </a:t>
            </a:r>
            <a:r>
              <a:rPr lang="es-ES" sz="2800" dirty="0">
                <a:solidFill>
                  <a:srgbClr val="4BACC6"/>
                </a:solidFill>
              </a:rPr>
              <a:t>(</a:t>
            </a:r>
            <a:r>
              <a:rPr lang="es-ES" sz="2800" dirty="0" smtClean="0">
                <a:solidFill>
                  <a:srgbClr val="4BACC6"/>
                </a:solidFill>
              </a:rPr>
              <a:t>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560388" y="1484784"/>
            <a:ext cx="81369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chemeClr val="tx2"/>
                </a:solidFill>
                <a:latin typeface="+mn-lt"/>
              </a:rPr>
              <a:t>K</a:t>
            </a:r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anagliflozina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haustura-arriskua</a:t>
            </a:r>
            <a:endParaRPr lang="es-ES" dirty="0" smtClean="0">
              <a:solidFill>
                <a:schemeClr val="tx2"/>
              </a:solidFill>
              <a:latin typeface="+mn-lt"/>
            </a:endParaRPr>
          </a:p>
          <a:p>
            <a:r>
              <a:rPr lang="es-ES" sz="2000" dirty="0" smtClean="0">
                <a:solidFill>
                  <a:schemeClr val="tx2"/>
                </a:solidFill>
                <a:latin typeface="+mn-lt"/>
              </a:rPr>
              <a:t> </a:t>
            </a:r>
            <a:endParaRPr lang="es-ES" sz="2000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n-lt"/>
              </a:rPr>
              <a:t>FDAk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jakinarazten</a:t>
            </a:r>
            <a:r>
              <a:rPr lang="es-ES" sz="2000" dirty="0">
                <a:latin typeface="+mn-lt"/>
              </a:rPr>
              <a:t> du  </a:t>
            </a:r>
            <a:r>
              <a:rPr lang="es-ES" sz="2000" dirty="0" err="1">
                <a:latin typeface="+mn-lt"/>
              </a:rPr>
              <a:t>kanagliflozinak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haustura-arriskua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areagotu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dezakela</a:t>
            </a:r>
            <a:r>
              <a:rPr lang="es-ES" sz="2000" dirty="0">
                <a:latin typeface="+mn-lt"/>
              </a:rPr>
              <a:t>; </a:t>
            </a:r>
            <a:r>
              <a:rPr lang="es-ES" sz="2000" dirty="0" err="1">
                <a:latin typeface="+mn-lt"/>
              </a:rPr>
              <a:t>hausturok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tratamendua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hasi</a:t>
            </a:r>
            <a:r>
              <a:rPr lang="es-ES" sz="2000" dirty="0">
                <a:latin typeface="+mn-lt"/>
              </a:rPr>
              <a:t> eta 12 astera </a:t>
            </a:r>
            <a:r>
              <a:rPr lang="es-ES" sz="2000" dirty="0" err="1">
                <a:latin typeface="+mn-lt"/>
              </a:rPr>
              <a:t>agertu</a:t>
            </a:r>
            <a:r>
              <a:rPr lang="es-ES" sz="2000" dirty="0">
                <a:latin typeface="+mn-lt"/>
              </a:rPr>
              <a:t> izan </a:t>
            </a:r>
            <a:r>
              <a:rPr lang="es-ES" sz="2000" dirty="0" err="1">
                <a:latin typeface="+mn-lt"/>
              </a:rPr>
              <a:t>dira</a:t>
            </a:r>
            <a:r>
              <a:rPr lang="es-ES" sz="2000" dirty="0">
                <a:latin typeface="+mn-lt"/>
              </a:rPr>
              <a:t>, traumatismo </a:t>
            </a:r>
            <a:r>
              <a:rPr lang="es-ES" sz="2000" dirty="0" err="1">
                <a:latin typeface="+mn-lt"/>
              </a:rPr>
              <a:t>txikiak</a:t>
            </a:r>
            <a:r>
              <a:rPr lang="es-ES" sz="2000" dirty="0">
                <a:latin typeface="+mn-lt"/>
              </a:rPr>
              <a:t> izan eta </a:t>
            </a:r>
            <a:r>
              <a:rPr lang="es-ES" sz="2000" dirty="0" err="1">
                <a:latin typeface="+mn-lt"/>
              </a:rPr>
              <a:t>gero</a:t>
            </a:r>
            <a:r>
              <a:rPr lang="es-ES" sz="2000" dirty="0">
                <a:latin typeface="+mn-lt"/>
              </a:rPr>
              <a:t>, oro </a:t>
            </a:r>
            <a:r>
              <a:rPr lang="es-ES" sz="2000" dirty="0" err="1">
                <a:latin typeface="+mn-lt"/>
              </a:rPr>
              <a:t>har</a:t>
            </a:r>
            <a:r>
              <a:rPr lang="es-ES" sz="2000" dirty="0">
                <a:latin typeface="+mn-lt"/>
              </a:rPr>
              <a:t>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>
                <a:latin typeface="+mn-lt"/>
              </a:rPr>
              <a:t>FDA </a:t>
            </a:r>
            <a:r>
              <a:rPr lang="es-ES" sz="2000" dirty="0" err="1">
                <a:latin typeface="+mn-lt"/>
              </a:rPr>
              <a:t>ebaluatzen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ari</a:t>
            </a:r>
            <a:r>
              <a:rPr lang="es-ES" sz="2000" dirty="0">
                <a:latin typeface="+mn-lt"/>
              </a:rPr>
              <a:t> da </a:t>
            </a:r>
            <a:r>
              <a:rPr lang="es-ES" sz="2000" dirty="0" err="1">
                <a:latin typeface="+mn-lt"/>
              </a:rPr>
              <a:t>ea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taldeko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beste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farmako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batzuek</a:t>
            </a:r>
            <a:r>
              <a:rPr lang="es-ES" sz="2000" dirty="0">
                <a:latin typeface="+mn-lt"/>
              </a:rPr>
              <a:t> ere </a:t>
            </a:r>
            <a:r>
              <a:rPr lang="es-ES" sz="2000" dirty="0" err="1">
                <a:latin typeface="+mn-lt"/>
              </a:rPr>
              <a:t>haustura-arriskua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areagotzen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duten</a:t>
            </a:r>
            <a:r>
              <a:rPr lang="es-ES" sz="2000" dirty="0">
                <a:latin typeface="+mn-lt"/>
              </a:rPr>
              <a:t>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 smtClean="0">
                <a:latin typeface="+mn-lt"/>
              </a:rPr>
              <a:t>Gainera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ikusi</a:t>
            </a:r>
            <a:r>
              <a:rPr lang="es-ES" sz="2000" dirty="0">
                <a:latin typeface="+mn-lt"/>
              </a:rPr>
              <a:t> da </a:t>
            </a:r>
            <a:r>
              <a:rPr lang="es-ES" sz="2000" dirty="0" err="1">
                <a:latin typeface="+mn-lt"/>
              </a:rPr>
              <a:t>gutxitu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egin</a:t>
            </a:r>
            <a:r>
              <a:rPr lang="es-ES" sz="2000" dirty="0">
                <a:latin typeface="+mn-lt"/>
              </a:rPr>
              <a:t> dela </a:t>
            </a:r>
            <a:r>
              <a:rPr lang="es-ES" sz="2000" dirty="0" err="1">
                <a:latin typeface="+mn-lt"/>
              </a:rPr>
              <a:t>hezurren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dentsitate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minerala</a:t>
            </a:r>
            <a:r>
              <a:rPr lang="es-ES" sz="2000" dirty="0">
                <a:latin typeface="+mn-lt"/>
              </a:rPr>
              <a:t>.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41890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252520" cy="1143000"/>
          </a:xfrm>
        </p:spPr>
        <p:txBody>
          <a:bodyPr/>
          <a:lstStyle/>
          <a:p>
            <a:r>
              <a:rPr lang="es-ES" sz="2800" b="1" dirty="0"/>
              <a:t>JARRAIPENA ETA EBALUAZIO GEHIGARRIA BEHAR DUTEN ALERTA-ZANTZUAK</a:t>
            </a:r>
            <a:r>
              <a:rPr lang="es-ES" sz="2800" dirty="0">
                <a:solidFill>
                  <a:srgbClr val="4BACC6"/>
                </a:solidFill>
              </a:rPr>
              <a:t> </a:t>
            </a:r>
            <a:r>
              <a:rPr lang="es-ES" sz="2800" dirty="0" smtClean="0">
                <a:solidFill>
                  <a:srgbClr val="4BACC6"/>
                </a:solidFill>
              </a:rPr>
              <a:t>(III)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683568" y="1412776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Gliptinak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artikulazioetako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mina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izateko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arriskua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 smtClean="0">
                <a:latin typeface="+mn-lt"/>
              </a:rPr>
              <a:t>FDAren</a:t>
            </a:r>
            <a:r>
              <a:rPr lang="es-ES" sz="2000" dirty="0" smtClean="0">
                <a:latin typeface="+mn-lt"/>
              </a:rPr>
              <a:t>  </a:t>
            </a:r>
            <a:r>
              <a:rPr lang="es-ES" sz="2000" dirty="0" err="1" smtClean="0">
                <a:latin typeface="+mn-lt"/>
              </a:rPr>
              <a:t>oharra</a:t>
            </a:r>
            <a:r>
              <a:rPr lang="es-ES" sz="2000" dirty="0" smtClean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gliptinak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merkaturatu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ostean</a:t>
            </a:r>
            <a:r>
              <a:rPr lang="es-ES" sz="2000" dirty="0">
                <a:latin typeface="+mn-lt"/>
              </a:rPr>
              <a:t> (</a:t>
            </a:r>
            <a:r>
              <a:rPr lang="es-ES" sz="2000" dirty="0" err="1">
                <a:latin typeface="+mn-lt"/>
              </a:rPr>
              <a:t>sitagliptina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saxagliptina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linagliptina</a:t>
            </a:r>
            <a:r>
              <a:rPr lang="es-ES" sz="2000" dirty="0">
                <a:latin typeface="+mn-lt"/>
              </a:rPr>
              <a:t> eta </a:t>
            </a:r>
            <a:r>
              <a:rPr lang="es-ES" sz="2000" dirty="0" err="1">
                <a:latin typeface="+mn-lt"/>
              </a:rPr>
              <a:t>alogliptina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:</a:t>
            </a:r>
          </a:p>
          <a:p>
            <a:pPr>
              <a:buClr>
                <a:schemeClr val="tx2"/>
              </a:buClr>
            </a:pPr>
            <a:endParaRPr lang="es-ES" sz="20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err="1">
                <a:latin typeface="+mn-lt"/>
              </a:rPr>
              <a:t>A</a:t>
            </a:r>
            <a:r>
              <a:rPr lang="es-ES" sz="1800" dirty="0" err="1" smtClean="0">
                <a:latin typeface="+mn-lt"/>
              </a:rPr>
              <a:t>rtikulazioetako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>
                <a:latin typeface="+mn-lt"/>
              </a:rPr>
              <a:t>minaren </a:t>
            </a:r>
            <a:r>
              <a:rPr lang="es-ES" sz="1800" dirty="0" err="1">
                <a:latin typeface="+mn-lt"/>
              </a:rPr>
              <a:t>berri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eman</a:t>
            </a:r>
            <a:r>
              <a:rPr lang="es-ES" sz="1800" dirty="0">
                <a:latin typeface="+mn-lt"/>
              </a:rPr>
              <a:t> da; min </a:t>
            </a:r>
            <a:r>
              <a:rPr lang="es-ES" sz="1800" dirty="0" err="1">
                <a:latin typeface="+mn-lt"/>
              </a:rPr>
              <a:t>larria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ezintasun-eragilea</a:t>
            </a:r>
            <a:r>
              <a:rPr lang="es-ES" sz="1800" dirty="0">
                <a:latin typeface="+mn-lt"/>
              </a:rPr>
              <a:t> izan </a:t>
            </a:r>
            <a:r>
              <a:rPr lang="es-ES" sz="1800" dirty="0" err="1">
                <a:latin typeface="+mn-lt"/>
              </a:rPr>
              <a:t>daiteke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ospitaleratzeko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beharra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eragitera</a:t>
            </a:r>
            <a:r>
              <a:rPr lang="es-ES" sz="1800" dirty="0">
                <a:latin typeface="+mn-lt"/>
              </a:rPr>
              <a:t> ere </a:t>
            </a:r>
            <a:r>
              <a:rPr lang="es-ES" sz="1800" dirty="0" err="1">
                <a:latin typeface="+mn-lt"/>
              </a:rPr>
              <a:t>iristeraino</a:t>
            </a:r>
            <a:r>
              <a:rPr lang="es-ES" sz="1800" dirty="0"/>
              <a:t>. </a:t>
            </a:r>
            <a:endParaRPr lang="es-ES" sz="1800" dirty="0" smtClean="0"/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err="1" smtClean="0">
                <a:latin typeface="+mn-lt"/>
              </a:rPr>
              <a:t>Medikazioa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ondoren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pazienteen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sintomak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arindu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egin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ziren</a:t>
            </a:r>
            <a:r>
              <a:rPr lang="es-ES" sz="1800" dirty="0">
                <a:latin typeface="+mn-lt"/>
              </a:rPr>
              <a:t>, eta </a:t>
            </a:r>
            <a:r>
              <a:rPr lang="es-ES" sz="1800" dirty="0" err="1">
                <a:latin typeface="+mn-lt"/>
              </a:rPr>
              <a:t>batzuei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berriz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agertu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zitzaizkien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gliptina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bera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beste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bat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berriz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hartzen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hastean</a:t>
            </a:r>
            <a:r>
              <a:rPr lang="es-ES" sz="1800" dirty="0" smtClean="0">
                <a:latin typeface="+mn-lt"/>
              </a:rPr>
              <a:t>.</a:t>
            </a: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Oro </a:t>
            </a:r>
            <a:r>
              <a:rPr lang="es-ES" sz="1800" dirty="0" err="1">
                <a:latin typeface="+mn-lt"/>
              </a:rPr>
              <a:t>har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tratamendua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hasi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hilabetera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agertzen</a:t>
            </a:r>
            <a:r>
              <a:rPr lang="es-ES" sz="1800" dirty="0">
                <a:latin typeface="+mn-lt"/>
              </a:rPr>
              <a:t> da mina (hala ere, </a:t>
            </a:r>
            <a:r>
              <a:rPr lang="es-ES" sz="1800" dirty="0" err="1">
                <a:latin typeface="+mn-lt"/>
              </a:rPr>
              <a:t>latentzia-periodoa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egun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batetik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urte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batzuetara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luza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daiteke</a:t>
            </a:r>
            <a:r>
              <a:rPr lang="es-ES" sz="1800" dirty="0">
                <a:latin typeface="+mn-lt"/>
              </a:rPr>
              <a:t>).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err="1" smtClean="0">
                <a:latin typeface="+mn-lt"/>
              </a:rPr>
              <a:t>Orokorrean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tratamendua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utzi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hilabeteren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barruan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desagertzen</a:t>
            </a:r>
            <a:r>
              <a:rPr lang="es-ES" sz="1800" dirty="0">
                <a:latin typeface="+mn-lt"/>
              </a:rPr>
              <a:t> da artralgia. </a:t>
            </a:r>
            <a:endParaRPr lang="es-ES" sz="1800" dirty="0" smtClean="0">
              <a:latin typeface="+mn-lt"/>
            </a:endParaRPr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75333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08520" y="274638"/>
            <a:ext cx="9252520" cy="1143000"/>
          </a:xfrm>
        </p:spPr>
        <p:txBody>
          <a:bodyPr/>
          <a:lstStyle/>
          <a:p>
            <a:r>
              <a:rPr lang="es-ES" sz="2800" b="1" dirty="0"/>
              <a:t>JARRAIPENA ETA EBALUAZIO GEHIGARRIA BEHAR DUTEN </a:t>
            </a:r>
            <a:r>
              <a:rPr lang="es-ES" sz="2800" b="1" dirty="0" smtClean="0"/>
              <a:t>ALERTA-ZANTZUAK </a:t>
            </a:r>
            <a:r>
              <a:rPr lang="es-ES" sz="2800" dirty="0" smtClean="0">
                <a:solidFill>
                  <a:srgbClr val="4BACC6"/>
                </a:solidFill>
              </a:rPr>
              <a:t>(IV)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395536" y="1628800"/>
            <a:ext cx="849694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Saxagliptina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 eta </a:t>
            </a:r>
            <a:r>
              <a:rPr lang="es-ES" b="1" dirty="0" err="1">
                <a:solidFill>
                  <a:schemeClr val="tx2"/>
                </a:solidFill>
                <a:latin typeface="+mn-lt"/>
              </a:rPr>
              <a:t>alogliptina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bihotz-gutxiegitasuna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izateko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arriskua</a:t>
            </a:r>
            <a:r>
              <a:rPr lang="es-ES" b="1" dirty="0"/>
              <a:t>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 </a:t>
            </a:r>
          </a:p>
          <a:p>
            <a:endParaRPr lang="es-ES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 smtClean="0">
                <a:latin typeface="+mn-lt"/>
              </a:rPr>
              <a:t>FDAren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segurtasun-berrikuspen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batek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ondorioztatu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duenez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saxagliptinak</a:t>
            </a:r>
            <a:r>
              <a:rPr lang="es-ES" sz="2000" dirty="0">
                <a:latin typeface="+mn-lt"/>
              </a:rPr>
              <a:t> eta </a:t>
            </a:r>
            <a:r>
              <a:rPr lang="es-ES" sz="2000" dirty="0" err="1">
                <a:latin typeface="+mn-lt"/>
              </a:rPr>
              <a:t>alogliptinak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bihotz-gutxiegitasuna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izateko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arriskua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areagotu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dezakete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bereziki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dagoeneko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bihotzeko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edo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giltzurruneko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gaixotasuna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duten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pazienteetan</a:t>
            </a:r>
            <a:r>
              <a:rPr lang="es-ES" sz="2000" dirty="0">
                <a:latin typeface="+mn-lt"/>
              </a:rPr>
              <a:t>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 smtClean="0">
                <a:latin typeface="+mn-lt"/>
              </a:rPr>
              <a:t>Bihotz-gutxiegitasuna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garatu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zaien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pazienteetan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tratamendua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eteteko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aukera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kontuan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hartzea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gomendatzen</a:t>
            </a:r>
            <a:r>
              <a:rPr lang="es-ES" sz="2000" dirty="0">
                <a:latin typeface="+mn-lt"/>
              </a:rPr>
              <a:t> da.</a:t>
            </a:r>
          </a:p>
        </p:txBody>
      </p:sp>
    </p:spTree>
    <p:extLst>
      <p:ext uri="{BB962C8B-B14F-4D97-AF65-F5344CB8AC3E}">
        <p14:creationId xmlns:p14="http://schemas.microsoft.com/office/powerpoint/2010/main" val="21715246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s-ES" sz="2800" b="1" dirty="0"/>
              <a:t>JARRAIPENA ETA EBALUAZIO GEHIGARRIA BEHAR DUTEN </a:t>
            </a:r>
            <a:r>
              <a:rPr lang="es-ES" sz="2800" b="1" dirty="0" smtClean="0"/>
              <a:t>ALERTA-ZANTZUAK </a:t>
            </a:r>
            <a:r>
              <a:rPr lang="es-ES" sz="2800" dirty="0" smtClean="0">
                <a:solidFill>
                  <a:srgbClr val="4BACC6"/>
                </a:solidFill>
              </a:rPr>
              <a:t>(V)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1412776"/>
            <a:ext cx="81369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Olmesartan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enteropatia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izateko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arriskua</a:t>
            </a:r>
            <a:endParaRPr lang="es-ES" dirty="0" smtClean="0">
              <a:solidFill>
                <a:schemeClr val="tx2"/>
              </a:solidFill>
              <a:latin typeface="+mn-lt"/>
            </a:endParaRPr>
          </a:p>
          <a:p>
            <a:endParaRPr lang="es-ES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n-lt"/>
              </a:rPr>
              <a:t>Esprueren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antzerako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enteropatia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arriskua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areagotzearekin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lotu</a:t>
            </a:r>
            <a:r>
              <a:rPr lang="es-ES" sz="2000" dirty="0">
                <a:latin typeface="+mn-lt"/>
              </a:rPr>
              <a:t> da, </a:t>
            </a:r>
            <a:r>
              <a:rPr lang="es-ES" sz="2000" dirty="0" err="1">
                <a:latin typeface="+mn-lt"/>
              </a:rPr>
              <a:t>hau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kontrako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efektu</a:t>
            </a:r>
            <a:r>
              <a:rPr lang="es-ES" sz="2000" dirty="0">
                <a:latin typeface="+mn-lt"/>
              </a:rPr>
              <a:t> oso </a:t>
            </a:r>
            <a:r>
              <a:rPr lang="es-ES" sz="2000" dirty="0" err="1">
                <a:latin typeface="+mn-lt"/>
              </a:rPr>
              <a:t>ezohikoa</a:t>
            </a:r>
            <a:r>
              <a:rPr lang="es-ES" sz="2000" dirty="0">
                <a:latin typeface="+mn-lt"/>
              </a:rPr>
              <a:t> da (1/10.000 </a:t>
            </a:r>
            <a:r>
              <a:rPr lang="es-ES" sz="2000" dirty="0" err="1">
                <a:latin typeface="+mn-lt"/>
              </a:rPr>
              <a:t>baino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gutxiago</a:t>
            </a:r>
            <a:r>
              <a:rPr lang="es-ES" sz="2000" dirty="0">
                <a:latin typeface="+mn-lt"/>
              </a:rPr>
              <a:t>) </a:t>
            </a:r>
            <a:r>
              <a:rPr lang="es-ES" sz="2000" dirty="0" err="1">
                <a:latin typeface="+mn-lt"/>
              </a:rPr>
              <a:t>baina</a:t>
            </a:r>
            <a:r>
              <a:rPr lang="es-ES" sz="2000" dirty="0">
                <a:latin typeface="+mn-lt"/>
              </a:rPr>
              <a:t> oso </a:t>
            </a:r>
            <a:r>
              <a:rPr lang="es-ES" sz="2000" dirty="0" err="1">
                <a:latin typeface="+mn-lt"/>
              </a:rPr>
              <a:t>larria</a:t>
            </a:r>
            <a:r>
              <a:rPr lang="es-ES" sz="2000" dirty="0">
                <a:latin typeface="+mn-lt"/>
              </a:rPr>
              <a:t>. </a:t>
            </a:r>
            <a:r>
              <a:rPr lang="es-ES" sz="2000" dirty="0" err="1">
                <a:latin typeface="+mn-lt"/>
              </a:rPr>
              <a:t>Kontrako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efektu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hori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ez</a:t>
            </a:r>
            <a:r>
              <a:rPr lang="es-ES" sz="2000" dirty="0">
                <a:latin typeface="+mn-lt"/>
              </a:rPr>
              <a:t> da </a:t>
            </a:r>
            <a:r>
              <a:rPr lang="es-ES" sz="2000" dirty="0" err="1">
                <a:latin typeface="+mn-lt"/>
              </a:rPr>
              <a:t>gertatzen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beste</a:t>
            </a:r>
            <a:r>
              <a:rPr lang="es-ES" sz="2000" dirty="0">
                <a:latin typeface="+mn-lt"/>
              </a:rPr>
              <a:t> AHA-II </a:t>
            </a:r>
            <a:r>
              <a:rPr lang="es-ES" sz="2000" dirty="0" err="1">
                <a:latin typeface="+mn-lt"/>
              </a:rPr>
              <a:t>batzuekin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edo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AEBIekin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beraz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ez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dirudi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medikamentu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motari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lotutako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efektua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denik</a:t>
            </a:r>
            <a:r>
              <a:rPr lang="es-ES" sz="2000" dirty="0" smtClean="0">
                <a:latin typeface="+mn-lt"/>
              </a:rPr>
              <a:t>.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800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n-lt"/>
              </a:rPr>
              <a:t>Frantziako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osasun-agintariek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finantzaketatik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kendu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du </a:t>
            </a:r>
            <a:r>
              <a:rPr lang="es-ES" sz="2000" dirty="0" err="1">
                <a:latin typeface="+mn-lt"/>
              </a:rPr>
              <a:t>olmesartan</a:t>
            </a:r>
            <a:r>
              <a:rPr lang="es-ES" sz="2000" dirty="0">
                <a:latin typeface="+mn-lt"/>
              </a:rPr>
              <a:t>, eta </a:t>
            </a:r>
            <a:r>
              <a:rPr lang="es-ES" sz="2000" dirty="0" err="1">
                <a:latin typeface="+mn-lt"/>
              </a:rPr>
              <a:t>osasun-profesionalei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beste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antihipertentsibo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batzuk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erabiltzeko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gomendatu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die.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8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n-lt"/>
              </a:rPr>
              <a:t>Tratamendua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hasi</a:t>
            </a:r>
            <a:r>
              <a:rPr lang="es-ES" sz="2000" dirty="0">
                <a:latin typeface="+mn-lt"/>
              </a:rPr>
              <a:t> eta </a:t>
            </a:r>
            <a:r>
              <a:rPr lang="es-ES" sz="2000" dirty="0" err="1">
                <a:latin typeface="+mn-lt"/>
              </a:rPr>
              <a:t>hilabete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edo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urte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batzuetara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ager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daiteke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enteropatia</a:t>
            </a:r>
            <a:r>
              <a:rPr lang="es-ES" sz="2000" dirty="0" smtClean="0">
                <a:latin typeface="+mn-lt"/>
              </a:rPr>
              <a:t>:, </a:t>
            </a:r>
            <a:r>
              <a:rPr lang="es-ES" sz="2000" dirty="0" err="1">
                <a:latin typeface="+mn-lt"/>
              </a:rPr>
              <a:t>behatu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ea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enteropatiaren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seinale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klinikoak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agertzen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diren</a:t>
            </a:r>
            <a:r>
              <a:rPr lang="es-ES" sz="2000" dirty="0" smtClean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bai</a:t>
            </a:r>
            <a:r>
              <a:rPr lang="es-ES" sz="2000" dirty="0">
                <a:latin typeface="+mn-lt"/>
              </a:rPr>
              <a:t> eta </a:t>
            </a:r>
            <a:r>
              <a:rPr lang="es-ES" sz="2000" dirty="0" err="1" smtClean="0">
                <a:latin typeface="+mn-lt"/>
              </a:rPr>
              <a:t>konplikazioak</a:t>
            </a:r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745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08520" y="274638"/>
            <a:ext cx="9252520" cy="1143000"/>
          </a:xfrm>
        </p:spPr>
        <p:txBody>
          <a:bodyPr/>
          <a:lstStyle/>
          <a:p>
            <a:r>
              <a:rPr lang="es-ES" sz="2800" b="1" dirty="0"/>
              <a:t>JARRAIPENA ETA EBALUAZIO GEHIGARRIA BEHAR DUTEN </a:t>
            </a:r>
            <a:r>
              <a:rPr lang="es-ES" sz="2800" b="1" dirty="0" smtClean="0"/>
              <a:t>ALERTA-ZANTZUAK </a:t>
            </a:r>
            <a:r>
              <a:rPr lang="es-ES" sz="2800" dirty="0" smtClean="0">
                <a:solidFill>
                  <a:srgbClr val="4BACC6"/>
                </a:solidFill>
              </a:rPr>
              <a:t>(VI)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1268760"/>
            <a:ext cx="849694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Etonorgestreleko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inplantea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(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Implanon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® NXT): 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sistema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baskularrera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mugitzeko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arriskua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</a:p>
          <a:p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j-lt"/>
              </a:rPr>
              <a:t>K</a:t>
            </a:r>
            <a:r>
              <a:rPr lang="es-ES" sz="2000" dirty="0" err="1" smtClean="0">
                <a:latin typeface="+mj-lt"/>
              </a:rPr>
              <a:t>asu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batzuk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j</a:t>
            </a:r>
            <a:r>
              <a:rPr lang="es-ES" sz="2000" dirty="0" err="1" smtClean="0">
                <a:latin typeface="+mj-lt"/>
              </a:rPr>
              <a:t>akinarazi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dira</a:t>
            </a:r>
            <a:r>
              <a:rPr lang="es-ES" sz="2000" dirty="0" smtClean="0">
                <a:latin typeface="+mj-lt"/>
              </a:rPr>
              <a:t>  </a:t>
            </a:r>
            <a:r>
              <a:rPr lang="es-ES" sz="2000" dirty="0" err="1">
                <a:latin typeface="+mj-lt"/>
              </a:rPr>
              <a:t>etonogestreleko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inplantea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sistema </a:t>
            </a:r>
            <a:r>
              <a:rPr lang="es-ES" sz="2000" dirty="0" err="1">
                <a:latin typeface="+mj-lt"/>
              </a:rPr>
              <a:t>baskularrean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aurkitu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dela, </a:t>
            </a:r>
            <a:r>
              <a:rPr lang="es-ES" sz="2000" dirty="0" err="1">
                <a:latin typeface="+mj-lt"/>
              </a:rPr>
              <a:t>baita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birika-arterian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toraxeko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paretan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ere.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j-lt"/>
              </a:rPr>
              <a:t>Fitxa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teknikoa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aldatu</a:t>
            </a:r>
            <a:r>
              <a:rPr lang="es-ES" sz="2000" dirty="0">
                <a:latin typeface="+mj-lt"/>
              </a:rPr>
              <a:t> da, eta </a:t>
            </a:r>
            <a:r>
              <a:rPr lang="es-ES" sz="2000" dirty="0" err="1">
                <a:latin typeface="+mj-lt"/>
              </a:rPr>
              <a:t>laborategiak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gomendio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auek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egiten</a:t>
            </a:r>
            <a:r>
              <a:rPr lang="es-ES" sz="2000" dirty="0" smtClean="0">
                <a:latin typeface="+mj-lt"/>
              </a:rPr>
              <a:t> die </a:t>
            </a:r>
            <a:r>
              <a:rPr lang="es-ES" sz="2000" dirty="0" err="1">
                <a:latin typeface="+mj-lt"/>
              </a:rPr>
              <a:t>osasun-profesionalei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:</a:t>
            </a:r>
            <a:endParaRPr lang="es-ES" sz="2000" dirty="0">
              <a:latin typeface="+mj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600" dirty="0" err="1" smtClean="0">
                <a:latin typeface="+mn-lt"/>
              </a:rPr>
              <a:t>Uneren</a:t>
            </a:r>
            <a:r>
              <a:rPr lang="es-ES" sz="1600" dirty="0" smtClean="0">
                <a:latin typeface="+mn-lt"/>
              </a:rPr>
              <a:t> </a:t>
            </a:r>
            <a:r>
              <a:rPr lang="es-ES" sz="1600" dirty="0">
                <a:latin typeface="+mn-lt"/>
              </a:rPr>
              <a:t>batean </a:t>
            </a:r>
            <a:r>
              <a:rPr lang="es-ES" sz="1600" dirty="0" err="1">
                <a:latin typeface="+mn-lt"/>
              </a:rPr>
              <a:t>inplantea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haztatu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ezin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bada</a:t>
            </a:r>
            <a:r>
              <a:rPr lang="es-ES" sz="1600" dirty="0">
                <a:latin typeface="+mn-lt"/>
              </a:rPr>
              <a:t>, </a:t>
            </a:r>
            <a:r>
              <a:rPr lang="es-ES" sz="1600" dirty="0" err="1">
                <a:latin typeface="+mn-lt"/>
              </a:rPr>
              <a:t>aurkitu</a:t>
            </a:r>
            <a:r>
              <a:rPr lang="es-ES" sz="1600" dirty="0">
                <a:latin typeface="+mn-lt"/>
              </a:rPr>
              <a:t> eta </a:t>
            </a:r>
            <a:r>
              <a:rPr lang="es-ES" sz="1600" dirty="0" err="1">
                <a:latin typeface="+mn-lt"/>
              </a:rPr>
              <a:t>ahalik</a:t>
            </a:r>
            <a:r>
              <a:rPr lang="es-ES" sz="1600" dirty="0">
                <a:latin typeface="+mn-lt"/>
              </a:rPr>
              <a:t> eta </a:t>
            </a:r>
            <a:r>
              <a:rPr lang="es-ES" sz="1600" dirty="0" err="1">
                <a:latin typeface="+mn-lt"/>
              </a:rPr>
              <a:t>lasterren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atera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beharko</a:t>
            </a:r>
            <a:r>
              <a:rPr lang="es-ES" sz="1600" dirty="0">
                <a:latin typeface="+mn-lt"/>
              </a:rPr>
              <a:t> da. </a:t>
            </a:r>
            <a:endParaRPr lang="es-ES" sz="1600" dirty="0" smtClean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600" dirty="0" err="1" smtClean="0">
                <a:latin typeface="+mn-lt"/>
              </a:rPr>
              <a:t>Irudi</a:t>
            </a:r>
            <a:r>
              <a:rPr lang="es-ES" sz="1600" dirty="0" smtClean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bidezko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diagnosi-teknikak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erabili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behar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dira</a:t>
            </a:r>
            <a:r>
              <a:rPr lang="es-ES" sz="1600" dirty="0">
                <a:latin typeface="+mn-lt"/>
              </a:rPr>
              <a:t>, </a:t>
            </a:r>
            <a:r>
              <a:rPr lang="es-ES" sz="1600" dirty="0" err="1">
                <a:latin typeface="+mn-lt"/>
              </a:rPr>
              <a:t>besoko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inplantea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beste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teknika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batzuekin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aurkitu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ezin</a:t>
            </a:r>
            <a:r>
              <a:rPr lang="es-ES" sz="1600" dirty="0">
                <a:latin typeface="+mn-lt"/>
              </a:rPr>
              <a:t> izan </a:t>
            </a:r>
            <a:r>
              <a:rPr lang="es-ES" sz="1600" dirty="0" err="1">
                <a:latin typeface="+mn-lt"/>
              </a:rPr>
              <a:t>denean</a:t>
            </a:r>
            <a:r>
              <a:rPr lang="es-ES" sz="1600" dirty="0">
                <a:latin typeface="+mn-lt"/>
              </a:rPr>
              <a:t>. </a:t>
            </a:r>
            <a:endParaRPr lang="es-ES" sz="1600" dirty="0" smtClean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600" dirty="0" err="1" smtClean="0">
                <a:latin typeface="+mn-lt"/>
              </a:rPr>
              <a:t>Inplantea</a:t>
            </a:r>
            <a:r>
              <a:rPr lang="es-ES" sz="1600" dirty="0" smtClean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toraxean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badago</a:t>
            </a:r>
            <a:r>
              <a:rPr lang="es-ES" sz="1600" dirty="0">
                <a:latin typeface="+mn-lt"/>
              </a:rPr>
              <a:t>, </a:t>
            </a:r>
            <a:r>
              <a:rPr lang="es-ES" sz="1600" dirty="0" err="1">
                <a:latin typeface="+mn-lt"/>
              </a:rPr>
              <a:t>baliteke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prozedura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kirurgikoak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edo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endobaskularrak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erabili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behar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izatea</a:t>
            </a:r>
            <a:r>
              <a:rPr lang="es-ES" sz="1600" dirty="0">
                <a:latin typeface="+mn-lt"/>
              </a:rPr>
              <a:t>. </a:t>
            </a:r>
            <a:endParaRPr lang="es-ES" sz="1600" dirty="0" smtClean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600" dirty="0" err="1" smtClean="0">
                <a:latin typeface="+mn-lt"/>
              </a:rPr>
              <a:t>Inplantea</a:t>
            </a:r>
            <a:r>
              <a:rPr lang="es-ES" sz="1600" dirty="0" smtClean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azalpean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sartu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behar</a:t>
            </a:r>
            <a:r>
              <a:rPr lang="es-ES" sz="1600" dirty="0">
                <a:latin typeface="+mn-lt"/>
              </a:rPr>
              <a:t> da, eta </a:t>
            </a:r>
            <a:r>
              <a:rPr lang="es-ES" sz="1600" dirty="0" err="1">
                <a:latin typeface="+mn-lt"/>
              </a:rPr>
              <a:t>behar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bezalako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prestakuntza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duten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osasun-profesionalek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egin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beharko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dute</a:t>
            </a:r>
            <a:r>
              <a:rPr lang="es-ES" sz="16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514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08520" y="274638"/>
            <a:ext cx="9433048" cy="1143000"/>
          </a:xfrm>
        </p:spPr>
        <p:txBody>
          <a:bodyPr/>
          <a:lstStyle/>
          <a:p>
            <a:r>
              <a:rPr lang="es-ES" sz="2800" b="1" dirty="0"/>
              <a:t>JARRAIPENA ETA EBALUAZIO GEHIGARRIA BEHAR DUTEN </a:t>
            </a:r>
            <a:r>
              <a:rPr lang="es-ES" sz="2800" b="1" dirty="0" smtClean="0"/>
              <a:t>ALERTA-ZANTZUAK </a:t>
            </a:r>
            <a:r>
              <a:rPr lang="es-ES" sz="2800" dirty="0" smtClean="0">
                <a:solidFill>
                  <a:srgbClr val="4BACC6"/>
                </a:solidFill>
              </a:rPr>
              <a:t>(VII)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1340768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Lebetiracetam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(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Keppra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®)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dosifikazio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okerra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egiteko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arriskua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kasu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batzuetan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lebetirazetamen</a:t>
            </a:r>
            <a:r>
              <a:rPr lang="es-ES" sz="2000" dirty="0">
                <a:latin typeface="+mn-lt"/>
              </a:rPr>
              <a:t> 100 mg/ml-</a:t>
            </a:r>
            <a:r>
              <a:rPr lang="es-ES" sz="2000" dirty="0" err="1">
                <a:latin typeface="+mn-lt"/>
              </a:rPr>
              <a:t>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ahotiko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soluzioarekin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ustekabeko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gaindosia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j-lt"/>
              </a:rPr>
              <a:t>gertatu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da. </a:t>
            </a:r>
            <a:r>
              <a:rPr lang="fi-FI" sz="2000" dirty="0">
                <a:latin typeface="+mj-lt"/>
              </a:rPr>
              <a:t>zenbaitetan pautatutako dosia halako hamar </a:t>
            </a:r>
            <a:r>
              <a:rPr lang="fi-FI" sz="2000" dirty="0" smtClean="0">
                <a:latin typeface="+mj-lt"/>
              </a:rPr>
              <a:t>hartzeraino.</a:t>
            </a:r>
            <a:r>
              <a:rPr lang="es-ES" sz="2000" dirty="0" smtClean="0">
                <a:latin typeface="+mj-lt"/>
              </a:rPr>
              <a:t> </a:t>
            </a:r>
          </a:p>
          <a:p>
            <a:r>
              <a:rPr lang="es-ES" sz="2000" dirty="0" err="1">
                <a:latin typeface="+mj-lt"/>
              </a:rPr>
              <a:t>Kasu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gehienak</a:t>
            </a:r>
            <a:r>
              <a:rPr lang="es-ES" sz="2000" dirty="0">
                <a:latin typeface="+mj-lt"/>
              </a:rPr>
              <a:t> 6 </a:t>
            </a:r>
            <a:r>
              <a:rPr lang="es-ES" sz="2000" dirty="0" err="1">
                <a:latin typeface="+mj-lt"/>
              </a:rPr>
              <a:t>hilabetetik</a:t>
            </a:r>
            <a:r>
              <a:rPr lang="es-ES" sz="2000" dirty="0">
                <a:latin typeface="+mj-lt"/>
              </a:rPr>
              <a:t> 11 </a:t>
            </a:r>
            <a:r>
              <a:rPr lang="es-ES" sz="2000" dirty="0" err="1">
                <a:latin typeface="+mj-lt"/>
              </a:rPr>
              <a:t>urtera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bitarteko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haurrengan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gertatu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dira</a:t>
            </a:r>
            <a:r>
              <a:rPr lang="es-ES" sz="2000" dirty="0" smtClean="0">
                <a:latin typeface="+mj-lt"/>
              </a:rPr>
              <a:t>.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j-lt"/>
              </a:rPr>
              <a:t>Dosifikazio-gailu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desegokiak</a:t>
            </a:r>
            <a:r>
              <a:rPr lang="es-ES" sz="2000" dirty="0">
                <a:latin typeface="+mj-lt"/>
              </a:rPr>
              <a:t> (</a:t>
            </a:r>
            <a:r>
              <a:rPr lang="es-ES" sz="2000" dirty="0" err="1">
                <a:latin typeface="+mj-lt"/>
              </a:rPr>
              <a:t>adibidez</a:t>
            </a:r>
            <a:r>
              <a:rPr lang="es-ES" sz="2000" dirty="0">
                <a:latin typeface="+mj-lt"/>
              </a:rPr>
              <a:t>, 10 ml-</a:t>
            </a:r>
            <a:r>
              <a:rPr lang="es-ES" sz="2000" dirty="0" err="1">
                <a:latin typeface="+mj-lt"/>
              </a:rPr>
              <a:t>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xiringa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erabil-tzea</a:t>
            </a:r>
            <a:r>
              <a:rPr lang="es-ES" sz="2000" dirty="0">
                <a:latin typeface="+mj-lt"/>
              </a:rPr>
              <a:t> 1 ml-</a:t>
            </a:r>
            <a:r>
              <a:rPr lang="es-ES" sz="2000" dirty="0" err="1">
                <a:latin typeface="+mj-lt"/>
              </a:rPr>
              <a:t>koa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beharrean</a:t>
            </a:r>
            <a:r>
              <a:rPr lang="es-ES" sz="2000" dirty="0">
                <a:latin typeface="+mj-lt"/>
              </a:rPr>
              <a:t>) </a:t>
            </a:r>
            <a:r>
              <a:rPr lang="es-ES" sz="2000" dirty="0" err="1">
                <a:latin typeface="+mj-lt"/>
              </a:rPr>
              <a:t>erabiltzea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jo</a:t>
            </a:r>
            <a:r>
              <a:rPr lang="es-ES" sz="2000" dirty="0">
                <a:latin typeface="+mj-lt"/>
              </a:rPr>
              <a:t> da </a:t>
            </a:r>
            <a:r>
              <a:rPr lang="es-ES" sz="2000" dirty="0" err="1">
                <a:latin typeface="+mj-lt"/>
              </a:rPr>
              <a:t>segurtasun-arazo</a:t>
            </a:r>
            <a:r>
              <a:rPr lang="es-ES" sz="2000" dirty="0">
                <a:latin typeface="+mj-lt"/>
              </a:rPr>
              <a:t> horren </a:t>
            </a:r>
            <a:r>
              <a:rPr lang="es-ES" sz="2000" dirty="0" err="1">
                <a:latin typeface="+mj-lt"/>
              </a:rPr>
              <a:t>kausa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nagusitzat</a:t>
            </a:r>
            <a:r>
              <a:rPr lang="es-ES" sz="2000" dirty="0">
                <a:latin typeface="+mj-lt"/>
              </a:rPr>
              <a:t>. 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 smtClean="0">
                <a:latin typeface="+mj-lt"/>
              </a:rPr>
              <a:t>Gaindosiak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kontrako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efektu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larriak</a:t>
            </a:r>
            <a:r>
              <a:rPr lang="es-ES" sz="2000" dirty="0">
                <a:latin typeface="+mj-lt"/>
              </a:rPr>
              <a:t> sor </a:t>
            </a:r>
            <a:r>
              <a:rPr lang="es-ES" sz="2000" dirty="0" err="1">
                <a:latin typeface="+mj-lt"/>
              </a:rPr>
              <a:t>ditzake</a:t>
            </a:r>
            <a:r>
              <a:rPr lang="es-ES" sz="2000" dirty="0">
                <a:latin typeface="+mj-lt"/>
              </a:rPr>
              <a:t>; </a:t>
            </a:r>
            <a:r>
              <a:rPr lang="es-ES" sz="2000" dirty="0" err="1">
                <a:latin typeface="+mj-lt"/>
              </a:rPr>
              <a:t>esaterako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kontzientzia-maila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murriztea</a:t>
            </a:r>
            <a:r>
              <a:rPr lang="es-ES" sz="2000" dirty="0">
                <a:latin typeface="+mj-lt"/>
              </a:rPr>
              <a:t>, arnas-</a:t>
            </a:r>
            <a:r>
              <a:rPr lang="es-ES" sz="2000" dirty="0" err="1">
                <a:latin typeface="+mj-lt"/>
              </a:rPr>
              <a:t>depresioa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koma</a:t>
            </a:r>
            <a:r>
              <a:rPr lang="es-ES" sz="2000" dirty="0">
                <a:latin typeface="+mj-lt"/>
              </a:rPr>
              <a:t>. 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 smtClean="0">
                <a:latin typeface="+mj-lt"/>
              </a:rPr>
              <a:t>Merkaturatzeko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baimena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duen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titularraren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gomendioak</a:t>
            </a:r>
            <a:r>
              <a:rPr lang="es-ES" sz="2000" dirty="0" smtClean="0">
                <a:latin typeface="+mj-lt"/>
              </a:rPr>
              <a:t>: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600" dirty="0" err="1">
                <a:latin typeface="+mn-lt"/>
              </a:rPr>
              <a:t>Dosia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miligramotan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 smtClean="0">
                <a:latin typeface="+mn-lt"/>
              </a:rPr>
              <a:t>errezetatu</a:t>
            </a:r>
            <a:r>
              <a:rPr lang="es-ES" sz="1600" dirty="0" smtClean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behar</a:t>
            </a:r>
            <a:r>
              <a:rPr lang="es-ES" sz="1600" dirty="0">
                <a:latin typeface="+mn-lt"/>
              </a:rPr>
              <a:t> da </a:t>
            </a:r>
            <a:r>
              <a:rPr lang="es-ES" sz="1600" dirty="0" err="1">
                <a:latin typeface="+mn-lt"/>
              </a:rPr>
              <a:t>beti</a:t>
            </a:r>
            <a:r>
              <a:rPr lang="es-ES" sz="1600" dirty="0">
                <a:latin typeface="+mn-lt"/>
              </a:rPr>
              <a:t>, eta </a:t>
            </a:r>
            <a:r>
              <a:rPr lang="es-ES" sz="1600" dirty="0" err="1">
                <a:latin typeface="+mn-lt"/>
              </a:rPr>
              <a:t>mililitrotan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 smtClean="0">
                <a:latin typeface="+mn-lt"/>
              </a:rPr>
              <a:t>zenbat</a:t>
            </a:r>
            <a:r>
              <a:rPr lang="es-ES" sz="1600" dirty="0" smtClean="0">
                <a:latin typeface="+mn-lt"/>
              </a:rPr>
              <a:t> </a:t>
            </a:r>
            <a:r>
              <a:rPr lang="es-ES" sz="1600" dirty="0">
                <a:latin typeface="+mn-lt"/>
              </a:rPr>
              <a:t>den </a:t>
            </a:r>
            <a:r>
              <a:rPr lang="es-ES" sz="1600" dirty="0" err="1">
                <a:latin typeface="+mn-lt"/>
              </a:rPr>
              <a:t>zehaztu</a:t>
            </a:r>
            <a:r>
              <a:rPr lang="es-ES" sz="1600" dirty="0">
                <a:latin typeface="+mn-lt"/>
              </a:rPr>
              <a:t>, </a:t>
            </a:r>
            <a:r>
              <a:rPr lang="es-ES" sz="1600" dirty="0" err="1">
                <a:latin typeface="+mn-lt"/>
              </a:rPr>
              <a:t>pazientearen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adinaren</a:t>
            </a:r>
            <a:r>
              <a:rPr lang="es-ES" sz="1600" dirty="0">
                <a:latin typeface="+mn-lt"/>
              </a:rPr>
              <a:t> eta, hala </a:t>
            </a:r>
            <a:r>
              <a:rPr lang="es-ES" sz="1600" dirty="0" err="1">
                <a:latin typeface="+mn-lt"/>
              </a:rPr>
              <a:t>badagokio</a:t>
            </a:r>
            <a:r>
              <a:rPr lang="es-ES" sz="1600" dirty="0">
                <a:latin typeface="+mn-lt"/>
              </a:rPr>
              <a:t>, </a:t>
            </a:r>
            <a:r>
              <a:rPr lang="es-ES" sz="1600" dirty="0" err="1">
                <a:latin typeface="+mn-lt"/>
              </a:rPr>
              <a:t>pisuaren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arabera</a:t>
            </a:r>
            <a:r>
              <a:rPr lang="es-ES" sz="1600" dirty="0">
                <a:latin typeface="+mn-lt"/>
              </a:rPr>
              <a:t>.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600" dirty="0" err="1" smtClean="0">
                <a:latin typeface="+mn-lt"/>
              </a:rPr>
              <a:t>Errezeta</a:t>
            </a:r>
            <a:r>
              <a:rPr lang="es-ES" sz="1600" dirty="0" smtClean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bakoitzarekin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medikamentuarekin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datorren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xiringa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soilik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erabili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err="1">
                <a:latin typeface="+mn-lt"/>
              </a:rPr>
              <a:t>behar</a:t>
            </a:r>
            <a:r>
              <a:rPr lang="es-ES" sz="1600" dirty="0">
                <a:latin typeface="+mn-lt"/>
              </a:rPr>
              <a:t> </a:t>
            </a:r>
            <a:r>
              <a:rPr lang="es-ES" sz="1600" dirty="0" smtClean="0">
                <a:latin typeface="+mn-lt"/>
              </a:rPr>
              <a:t>da.</a:t>
            </a:r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729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08520" y="274638"/>
            <a:ext cx="9505056" cy="1143000"/>
          </a:xfrm>
        </p:spPr>
        <p:txBody>
          <a:bodyPr/>
          <a:lstStyle/>
          <a:p>
            <a:r>
              <a:rPr lang="es-ES" sz="2800" b="1" dirty="0"/>
              <a:t>JARRAIPENA ETA EBALUAZIO GEHIGARRIA BEHAR DUTEN </a:t>
            </a:r>
            <a:r>
              <a:rPr lang="es-ES" sz="2800" b="1" dirty="0" smtClean="0"/>
              <a:t>ALERTA-ZANTZUAK </a:t>
            </a:r>
            <a:r>
              <a:rPr lang="es-ES" sz="2800" dirty="0" smtClean="0">
                <a:solidFill>
                  <a:srgbClr val="4BACC6"/>
                </a:solidFill>
              </a:rPr>
              <a:t>(VIII)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1412776"/>
            <a:ext cx="820891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Mirabegrona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(▼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Betmiga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®)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arterietako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presioa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igotzeko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arriskua</a:t>
            </a:r>
            <a:endParaRPr lang="es-ES" dirty="0" smtClean="0">
              <a:solidFill>
                <a:schemeClr val="tx2"/>
              </a:solidFill>
              <a:latin typeface="+mn-lt"/>
            </a:endParaRPr>
          </a:p>
          <a:p>
            <a:endParaRPr lang="es-ES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n-lt"/>
              </a:rPr>
              <a:t>Jakina</a:t>
            </a:r>
            <a:r>
              <a:rPr lang="es-ES" sz="2000" dirty="0">
                <a:latin typeface="+mn-lt"/>
              </a:rPr>
              <a:t> da </a:t>
            </a:r>
            <a:r>
              <a:rPr lang="es-ES" sz="2000" dirty="0" err="1">
                <a:latin typeface="+mn-lt"/>
              </a:rPr>
              <a:t>mirabegronak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arteriako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presioa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igotzen</a:t>
            </a:r>
            <a:r>
              <a:rPr lang="es-ES" sz="2000" dirty="0">
                <a:latin typeface="+mn-lt"/>
              </a:rPr>
              <a:t> duela, eta </a:t>
            </a:r>
            <a:r>
              <a:rPr lang="es-ES" sz="2000" dirty="0" err="1">
                <a:latin typeface="+mn-lt"/>
              </a:rPr>
              <a:t>halaxe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agertzen</a:t>
            </a:r>
            <a:r>
              <a:rPr lang="es-ES" sz="2000" dirty="0">
                <a:latin typeface="+mn-lt"/>
              </a:rPr>
              <a:t> da </a:t>
            </a:r>
            <a:r>
              <a:rPr lang="es-ES" sz="2000" dirty="0" err="1">
                <a:latin typeface="+mn-lt"/>
              </a:rPr>
              <a:t>medikamentuaren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fitxa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teknikoan</a:t>
            </a:r>
            <a:r>
              <a:rPr lang="es-ES" sz="2000" dirty="0">
                <a:latin typeface="+mn-lt"/>
              </a:rPr>
              <a:t>. </a:t>
            </a:r>
            <a:r>
              <a:rPr lang="es-ES" sz="2000" dirty="0" err="1">
                <a:latin typeface="+mn-lt"/>
              </a:rPr>
              <a:t>Zenbait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hipertentsio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kasu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larri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jakinarazi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dira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baita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krisi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hipertentsiboak</a:t>
            </a:r>
            <a:r>
              <a:rPr lang="es-ES" sz="2000" dirty="0">
                <a:latin typeface="+mn-lt"/>
              </a:rPr>
              <a:t> eta </a:t>
            </a:r>
            <a:r>
              <a:rPr lang="es-ES" sz="2000" dirty="0" err="1">
                <a:latin typeface="+mn-lt"/>
              </a:rPr>
              <a:t>gertaera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zerebrobaskularrak</a:t>
            </a:r>
            <a:r>
              <a:rPr lang="es-ES" sz="2000" dirty="0">
                <a:latin typeface="+mn-lt"/>
              </a:rPr>
              <a:t> eta </a:t>
            </a:r>
            <a:r>
              <a:rPr lang="es-ES" sz="2000" dirty="0" err="1">
                <a:latin typeface="+mn-lt"/>
              </a:rPr>
              <a:t>kardiakoak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ere.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sv-SE" sz="2000" dirty="0">
                <a:latin typeface="+mn-lt"/>
              </a:rPr>
              <a:t>EMAk egindako berrikuspen baten ondorioz, fitxa teknikoa aldatu </a:t>
            </a:r>
            <a:r>
              <a:rPr lang="sv-SE" sz="2000" dirty="0" smtClean="0">
                <a:latin typeface="+mn-lt"/>
              </a:rPr>
              <a:t>da</a:t>
            </a:r>
            <a:r>
              <a:rPr lang="es-ES" sz="2000" dirty="0" smtClean="0">
                <a:latin typeface="+mn-lt"/>
              </a:rPr>
              <a:t>:</a:t>
            </a:r>
          </a:p>
          <a:p>
            <a:pPr marL="742950" lvl="1" indent="-285750">
              <a:buFontTx/>
              <a:buChar char="-"/>
            </a:pPr>
            <a:r>
              <a:rPr lang="es-ES" sz="1800" dirty="0" err="1" smtClean="0">
                <a:latin typeface="+mn-lt"/>
              </a:rPr>
              <a:t>kontraindikatuta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dago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hipertentsio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larri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ez-kontrolatua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duten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pazienteentzat</a:t>
            </a:r>
            <a:r>
              <a:rPr lang="es-ES" sz="1800" dirty="0">
                <a:latin typeface="+mn-lt"/>
              </a:rPr>
              <a:t> (</a:t>
            </a:r>
            <a:r>
              <a:rPr lang="es-ES" sz="1800" dirty="0" err="1">
                <a:latin typeface="+mn-lt"/>
              </a:rPr>
              <a:t>presio</a:t>
            </a:r>
            <a:r>
              <a:rPr lang="es-ES" sz="1800" dirty="0">
                <a:latin typeface="+mn-lt"/>
              </a:rPr>
              <a:t> arterial </a:t>
            </a:r>
            <a:r>
              <a:rPr lang="es-ES" sz="1800" dirty="0" err="1">
                <a:latin typeface="+mn-lt"/>
              </a:rPr>
              <a:t>sistolikoa</a:t>
            </a:r>
            <a:r>
              <a:rPr lang="es-ES" sz="1800" dirty="0">
                <a:latin typeface="+mn-lt"/>
              </a:rPr>
              <a:t>: ≥180 </a:t>
            </a:r>
            <a:r>
              <a:rPr lang="es-ES" sz="1800" dirty="0" err="1">
                <a:latin typeface="+mn-lt"/>
              </a:rPr>
              <a:t>mmHg</a:t>
            </a:r>
            <a:r>
              <a:rPr lang="es-ES" sz="1800" dirty="0">
                <a:latin typeface="+mn-lt"/>
              </a:rPr>
              <a:t>; eta/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presio</a:t>
            </a:r>
            <a:r>
              <a:rPr lang="es-ES" sz="1800" dirty="0">
                <a:latin typeface="+mn-lt"/>
              </a:rPr>
              <a:t> arterial </a:t>
            </a:r>
            <a:r>
              <a:rPr lang="es-ES" sz="1800" dirty="0" err="1">
                <a:latin typeface="+mn-lt"/>
              </a:rPr>
              <a:t>diastolikoa</a:t>
            </a:r>
            <a:r>
              <a:rPr lang="es-ES" sz="1800" dirty="0">
                <a:latin typeface="+mn-lt"/>
              </a:rPr>
              <a:t>: ≥110 </a:t>
            </a:r>
            <a:r>
              <a:rPr lang="es-ES" sz="1800" dirty="0" err="1">
                <a:latin typeface="+mn-lt"/>
              </a:rPr>
              <a:t>mmHg</a:t>
            </a:r>
            <a:r>
              <a:rPr lang="es-ES" sz="1800" dirty="0">
                <a:latin typeface="+mn-lt"/>
              </a:rPr>
              <a:t>).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FontTx/>
              <a:buChar char="-"/>
            </a:pPr>
            <a:r>
              <a:rPr lang="es-ES" sz="1800" dirty="0" err="1" smtClean="0">
                <a:latin typeface="+mn-lt"/>
              </a:rPr>
              <a:t>Tratamendua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hasi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aurretik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presio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arteriala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hartzea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gomendatzen</a:t>
            </a:r>
            <a:r>
              <a:rPr lang="es-ES" sz="1800" dirty="0">
                <a:latin typeface="+mn-lt"/>
              </a:rPr>
              <a:t> da, eta </a:t>
            </a:r>
            <a:r>
              <a:rPr lang="es-ES" sz="1800" dirty="0" err="1">
                <a:latin typeface="+mn-lt"/>
              </a:rPr>
              <a:t>erregulartasunez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kontrolatzea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bereziki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hipertentsioa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duten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pazienteen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kasuan</a:t>
            </a:r>
            <a:r>
              <a:rPr lang="es-ES" sz="1800" dirty="0">
                <a:latin typeface="+mn-lt"/>
              </a:rPr>
              <a:t>.</a:t>
            </a:r>
          </a:p>
          <a:p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573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dirty="0" err="1"/>
              <a:t>Aurkibidea</a:t>
            </a:r>
            <a:r>
              <a:rPr lang="es-ES" dirty="0"/>
              <a:t> </a:t>
            </a: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(II)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1124744"/>
            <a:ext cx="8064896" cy="411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endParaRPr lang="es-ES" sz="2400" dirty="0"/>
          </a:p>
          <a:p>
            <a:r>
              <a:rPr lang="es-ES" sz="2400" dirty="0" err="1" smtClean="0">
                <a:solidFill>
                  <a:schemeClr val="bg1"/>
                </a:solidFill>
              </a:rPr>
              <a:t>Papilomaren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aurkako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txertoa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segurtasun-berrikuspena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r>
              <a:rPr lang="es-ES" sz="2400" dirty="0" err="1" smtClean="0">
                <a:solidFill>
                  <a:schemeClr val="bg1"/>
                </a:solidFill>
              </a:rPr>
              <a:t>Sofosbubir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amiodaronarekin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interakzio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larria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izateko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r>
              <a:rPr lang="es-ES" sz="2400" dirty="0" smtClean="0">
                <a:solidFill>
                  <a:schemeClr val="bg1"/>
                </a:solidFill>
              </a:rPr>
              <a:t>C </a:t>
            </a:r>
            <a:r>
              <a:rPr lang="es-ES" sz="2400" dirty="0" err="1">
                <a:solidFill>
                  <a:schemeClr val="bg1"/>
                </a:solidFill>
              </a:rPr>
              <a:t>hepatitisa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tratatzeko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eragin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zuzeneko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antibiralak</a:t>
            </a:r>
            <a:r>
              <a:rPr lang="es-ES" sz="2400" dirty="0">
                <a:solidFill>
                  <a:schemeClr val="bg1"/>
                </a:solidFill>
              </a:rPr>
              <a:t>: B </a:t>
            </a:r>
            <a:r>
              <a:rPr lang="es-ES" sz="2400" dirty="0" err="1">
                <a:solidFill>
                  <a:schemeClr val="bg1"/>
                </a:solidFill>
              </a:rPr>
              <a:t>hepatitisaren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birusa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berraktibatzeko</a:t>
            </a:r>
            <a:r>
              <a:rPr lang="es-ES" sz="2400" dirty="0">
                <a:solidFill>
                  <a:schemeClr val="bg1"/>
                </a:solidFill>
              </a:rPr>
              <a:t> eta </a:t>
            </a:r>
            <a:r>
              <a:rPr lang="es-ES" sz="2400" dirty="0" err="1">
                <a:solidFill>
                  <a:schemeClr val="bg1"/>
                </a:solidFill>
              </a:rPr>
              <a:t>kartzinoma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hepatozelularra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berreritzeko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r>
              <a:rPr lang="es-ES" sz="2400" dirty="0" smtClean="0">
                <a:solidFill>
                  <a:schemeClr val="bg1"/>
                </a:solidFill>
              </a:rPr>
              <a:t>BCR-ABL </a:t>
            </a:r>
            <a:r>
              <a:rPr lang="es-ES" sz="2400" dirty="0">
                <a:solidFill>
                  <a:schemeClr val="bg1"/>
                </a:solidFill>
              </a:rPr>
              <a:t>tirosina </a:t>
            </a:r>
            <a:r>
              <a:rPr lang="es-ES" sz="2400" dirty="0" err="1">
                <a:solidFill>
                  <a:schemeClr val="bg1"/>
                </a:solidFill>
              </a:rPr>
              <a:t>kinasaren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inhibitzaileak</a:t>
            </a:r>
            <a:r>
              <a:rPr lang="es-ES" sz="2400" dirty="0">
                <a:solidFill>
                  <a:schemeClr val="bg1"/>
                </a:solidFill>
              </a:rPr>
              <a:t> (ITK BCR-ABL): B </a:t>
            </a:r>
            <a:r>
              <a:rPr lang="es-ES" sz="2400" dirty="0" err="1">
                <a:solidFill>
                  <a:schemeClr val="bg1"/>
                </a:solidFill>
              </a:rPr>
              <a:t>hepatitisaren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birusa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berraktibatzeko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r>
              <a:rPr lang="es-ES" sz="2400" dirty="0" err="1" smtClean="0">
                <a:solidFill>
                  <a:schemeClr val="bg1"/>
                </a:solidFill>
              </a:rPr>
              <a:t>Mikofenolatoa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sortzetiko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malformazioak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eragiteko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endParaRPr lang="es-ES" sz="2200" dirty="0">
              <a:solidFill>
                <a:schemeClr val="bg1"/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endParaRPr lang="es-ES" sz="2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7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252520" cy="1143000"/>
          </a:xfrm>
        </p:spPr>
        <p:txBody>
          <a:bodyPr/>
          <a:lstStyle/>
          <a:p>
            <a:r>
              <a:rPr lang="es-ES" sz="2800" b="1" dirty="0"/>
              <a:t>JARRAIPENA ETA EBALUAZIO GEHIGARRIA BEHAR DUTEN </a:t>
            </a:r>
            <a:r>
              <a:rPr lang="es-ES" sz="2800" b="1" dirty="0" smtClean="0"/>
              <a:t>ALERTA-ZANTZUAK </a:t>
            </a:r>
            <a:r>
              <a:rPr lang="es-ES" sz="2800" dirty="0" smtClean="0">
                <a:solidFill>
                  <a:srgbClr val="4BACC6"/>
                </a:solidFill>
              </a:rPr>
              <a:t>(IX)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251520" y="1340768"/>
            <a:ext cx="813690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chemeClr val="tx2"/>
                </a:solidFill>
                <a:latin typeface="+mn-lt"/>
              </a:rPr>
              <a:t>Denosumab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 120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mg 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(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Xgeva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®)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masailezurreko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osteonekrosi-arriskua</a:t>
            </a:r>
            <a:endParaRPr lang="es-ES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n-lt"/>
              </a:rPr>
              <a:t>Denosumab</a:t>
            </a:r>
            <a:r>
              <a:rPr lang="es-ES" sz="2000" dirty="0">
                <a:latin typeface="+mn-lt"/>
              </a:rPr>
              <a:t> 120 mg </a:t>
            </a:r>
            <a:r>
              <a:rPr lang="es-ES" sz="2000" dirty="0" err="1">
                <a:latin typeface="+mn-lt"/>
              </a:rPr>
              <a:t>hartzen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ari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diren</a:t>
            </a:r>
            <a:r>
              <a:rPr lang="es-ES" sz="2000" dirty="0">
                <a:latin typeface="+mn-lt"/>
              </a:rPr>
              <a:t> 10 </a:t>
            </a:r>
            <a:r>
              <a:rPr lang="es-ES" sz="2000" dirty="0" err="1">
                <a:latin typeface="+mn-lt"/>
              </a:rPr>
              <a:t>pazientetik</a:t>
            </a:r>
            <a:r>
              <a:rPr lang="es-ES" sz="2000" dirty="0">
                <a:latin typeface="+mn-lt"/>
              </a:rPr>
              <a:t> 1ek izan </a:t>
            </a:r>
            <a:r>
              <a:rPr lang="es-ES" sz="2000" dirty="0" err="1">
                <a:latin typeface="+mn-lt"/>
              </a:rPr>
              <a:t>dezake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masailezurreko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osteonekrosia</a:t>
            </a:r>
            <a:r>
              <a:rPr lang="es-ES" sz="2000" dirty="0">
                <a:latin typeface="+mn-lt"/>
              </a:rPr>
              <a:t>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n-lt"/>
              </a:rPr>
              <a:t>Arriskua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murrizteko</a:t>
            </a:r>
            <a:r>
              <a:rPr lang="es-ES" sz="2000" dirty="0">
                <a:latin typeface="+mn-lt"/>
              </a:rPr>
              <a:t>, 2015eko </a:t>
            </a:r>
            <a:r>
              <a:rPr lang="es-ES" sz="2000" dirty="0" err="1">
                <a:latin typeface="+mn-lt"/>
              </a:rPr>
              <a:t>ekainean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AEMPSek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neurri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hauek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hartu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zituen</a:t>
            </a:r>
            <a:r>
              <a:rPr lang="es-ES" sz="2000" dirty="0">
                <a:latin typeface="+mn-lt"/>
              </a:rPr>
              <a:t>: </a:t>
            </a:r>
            <a:endParaRPr lang="es-ES" sz="2000" dirty="0" smtClean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n-lt"/>
              </a:rPr>
              <a:t>Kontraindikazio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berri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bat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gehitzea</a:t>
            </a:r>
            <a:r>
              <a:rPr lang="es-ES" sz="1800" dirty="0">
                <a:latin typeface="+mn-lt"/>
              </a:rPr>
              <a:t>: </a:t>
            </a:r>
            <a:r>
              <a:rPr lang="es-ES" sz="1800" dirty="0" err="1">
                <a:latin typeface="+mn-lt"/>
              </a:rPr>
              <a:t>ez</a:t>
            </a:r>
            <a:r>
              <a:rPr lang="es-ES" sz="1800" dirty="0">
                <a:latin typeface="+mn-lt"/>
              </a:rPr>
              <a:t> da </a:t>
            </a:r>
            <a:r>
              <a:rPr lang="es-ES" sz="1800" dirty="0" err="1">
                <a:latin typeface="+mn-lt"/>
              </a:rPr>
              <a:t>erabili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hortz-haginetako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ahoko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kirurgiak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eragindako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orbaindu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gabeko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lesioak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dituzten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pazienteekin</a:t>
            </a:r>
            <a:r>
              <a:rPr lang="es-ES" sz="1800" dirty="0">
                <a:latin typeface="+mn-lt"/>
              </a:rPr>
              <a:t>. </a:t>
            </a:r>
            <a:endParaRPr lang="es-ES" sz="1800" dirty="0" smtClean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n-lt"/>
              </a:rPr>
              <a:t>Ohartarazpenak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>
                <a:latin typeface="+mn-lt"/>
              </a:rPr>
              <a:t>eta </a:t>
            </a:r>
            <a:r>
              <a:rPr lang="es-ES" sz="1800" dirty="0" err="1">
                <a:latin typeface="+mn-lt"/>
              </a:rPr>
              <a:t>erabilpen-neurriak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aldatzea</a:t>
            </a:r>
            <a:r>
              <a:rPr lang="es-ES" sz="1800" dirty="0">
                <a:latin typeface="+mn-lt"/>
              </a:rPr>
              <a:t>: </a:t>
            </a:r>
            <a:r>
              <a:rPr lang="es-ES" sz="1800" dirty="0" err="1">
                <a:latin typeface="+mn-lt"/>
              </a:rPr>
              <a:t>tratamendua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hasi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aurretik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prebentziozko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hortzen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berrikusketa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egitea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gomendatzen</a:t>
            </a:r>
            <a:r>
              <a:rPr lang="es-ES" sz="1800" dirty="0">
                <a:latin typeface="+mn-lt"/>
              </a:rPr>
              <a:t> da. </a:t>
            </a:r>
            <a:endParaRPr lang="es-ES" sz="1800" dirty="0" smtClean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n-lt"/>
              </a:rPr>
              <a:t>Denosumab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>
                <a:latin typeface="+mn-lt"/>
              </a:rPr>
              <a:t>120 mg-</a:t>
            </a:r>
            <a:r>
              <a:rPr lang="es-ES" sz="1800" dirty="0" err="1">
                <a:latin typeface="+mn-lt"/>
              </a:rPr>
              <a:t>rekin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tratatutako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paziente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guztiei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informazio-txartel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berri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bat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eman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zaie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jakinarazteko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masailezurreko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osteonekrosi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arriskua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dagoela</a:t>
            </a:r>
            <a:r>
              <a:rPr lang="es-ES" sz="1800" dirty="0">
                <a:latin typeface="+mn-lt"/>
              </a:rPr>
              <a:t>, eta </a:t>
            </a:r>
            <a:r>
              <a:rPr lang="es-ES" sz="1800" dirty="0" err="1">
                <a:latin typeface="+mn-lt"/>
              </a:rPr>
              <a:t>zer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neurri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hartu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dituzten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arrisku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hori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murrizteko</a:t>
            </a:r>
            <a:r>
              <a:rPr lang="es-ES" sz="18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208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61368" y="1903388"/>
            <a:ext cx="4535487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sz="2800" b="1" dirty="0" smtClean="0">
              <a:latin typeface="Arial Unicode MS" pitchFamily="34" charset="-128"/>
              <a:hlinkClick r:id="rId4"/>
            </a:endParaRPr>
          </a:p>
          <a:p>
            <a:endParaRPr lang="es-ES_tradnl" sz="2800" b="1" dirty="0">
              <a:latin typeface="Arial Unicode MS" pitchFamily="34" charset="-128"/>
              <a:hlinkClick r:id="rId4"/>
            </a:endParaRPr>
          </a:p>
          <a:p>
            <a:endParaRPr lang="es-ES_tradnl" sz="2800" b="1" dirty="0" smtClean="0">
              <a:latin typeface="Arial Unicode MS" pitchFamily="34" charset="-128"/>
              <a:hlinkClick r:id="rId4"/>
            </a:endParaRPr>
          </a:p>
          <a:p>
            <a:r>
              <a:rPr lang="es-ES_tradnl" sz="2800" b="1" dirty="0" smtClean="0">
                <a:latin typeface="Arial Unicode MS" pitchFamily="34" charset="-128"/>
                <a:hlinkClick r:id="rId4"/>
              </a:rPr>
              <a:t>INFAC  </a:t>
            </a:r>
            <a:r>
              <a:rPr lang="es-ES_tradnl" sz="2800" b="1" dirty="0">
                <a:latin typeface="Arial Unicode MS" pitchFamily="34" charset="-128"/>
                <a:hlinkClick r:id="rId4"/>
              </a:rPr>
              <a:t>25  </a:t>
            </a:r>
            <a:r>
              <a:rPr lang="es-ES_tradnl" sz="2800" b="1" dirty="0" err="1">
                <a:latin typeface="Arial Unicode MS" pitchFamily="34" charset="-128"/>
                <a:hlinkClick r:id="rId4"/>
              </a:rPr>
              <a:t>Lib</a:t>
            </a:r>
            <a:r>
              <a:rPr lang="es-ES_tradnl" sz="2800" b="1" dirty="0">
                <a:latin typeface="Arial Unicode MS" pitchFamily="34" charset="-128"/>
                <a:hlinkClick r:id="rId4"/>
              </a:rPr>
              <a:t>,  4 </a:t>
            </a:r>
            <a:r>
              <a:rPr lang="es-ES_tradnl" sz="2800" b="1" dirty="0" err="1">
                <a:latin typeface="Arial Unicode MS" pitchFamily="34" charset="-128"/>
                <a:hlinkClick r:id="rId4"/>
              </a:rPr>
              <a:t>zk</a:t>
            </a:r>
            <a:endParaRPr lang="es-ES_tradnl" sz="2800" b="1" dirty="0">
              <a:latin typeface="Arial Unicode MS" pitchFamily="34" charset="-128"/>
            </a:endParaRPr>
          </a:p>
          <a:p>
            <a:endParaRPr lang="es-ES_tradnl" sz="2800" b="1" dirty="0" smtClean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/>
          </a:p>
          <a:p>
            <a:endParaRPr lang="es-ES" sz="2800" b="1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altLang="es-ES" sz="3600" dirty="0" err="1"/>
              <a:t>Informazio</a:t>
            </a:r>
            <a:r>
              <a:rPr lang="es-ES" altLang="es-ES" sz="3600" dirty="0"/>
              <a:t> </a:t>
            </a:r>
            <a:r>
              <a:rPr lang="es-ES" altLang="es-ES" sz="3600" dirty="0" err="1"/>
              <a:t>gehiago</a:t>
            </a:r>
            <a:r>
              <a:rPr lang="es-ES" altLang="es-ES" sz="3600" dirty="0"/>
              <a:t> eta </a:t>
            </a:r>
            <a:r>
              <a:rPr lang="es-ES" altLang="es-ES" sz="3600" dirty="0" err="1"/>
              <a:t>bibliografia</a:t>
            </a:r>
            <a:r>
              <a:rPr lang="es-ES" altLang="es-ES" sz="3600" dirty="0"/>
              <a:t>…</a:t>
            </a:r>
            <a:endParaRPr lang="es-ES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06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/>
          <a:lstStyle/>
          <a:p>
            <a:r>
              <a:rPr lang="es-ES" dirty="0" err="1"/>
              <a:t>Aurkibidea</a:t>
            </a:r>
            <a:r>
              <a:rPr lang="es-ES" dirty="0" smtClean="0"/>
              <a:t> </a:t>
            </a: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(III)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908720"/>
            <a:ext cx="8208912" cy="44644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2400" u="sng" dirty="0" smtClean="0">
                <a:solidFill>
                  <a:schemeClr val="bg1"/>
                </a:solidFill>
              </a:rPr>
              <a:t>Jarraipena </a:t>
            </a:r>
            <a:r>
              <a:rPr lang="sv-SE" sz="2400" u="sng" dirty="0">
                <a:solidFill>
                  <a:schemeClr val="bg1"/>
                </a:solidFill>
              </a:rPr>
              <a:t>eta ebaluazio gehigarria behar duten seinaleak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400" dirty="0" err="1" smtClean="0">
                <a:solidFill>
                  <a:schemeClr val="bg1"/>
                </a:solidFill>
              </a:rPr>
              <a:t>Gliflozinak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gernu-traktuko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infekzio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larriak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400" dirty="0" err="1" smtClean="0">
                <a:solidFill>
                  <a:schemeClr val="bg1"/>
                </a:solidFill>
              </a:rPr>
              <a:t>Kanagliflozina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haustura-arriskua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400" dirty="0" err="1" smtClean="0">
                <a:solidFill>
                  <a:schemeClr val="bg1"/>
                </a:solidFill>
              </a:rPr>
              <a:t>Gliptinak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artikulazioetako</a:t>
            </a:r>
            <a:r>
              <a:rPr lang="es-ES" sz="2400" dirty="0">
                <a:solidFill>
                  <a:schemeClr val="bg1"/>
                </a:solidFill>
              </a:rPr>
              <a:t> mina </a:t>
            </a:r>
            <a:r>
              <a:rPr lang="es-ES" sz="2400" dirty="0" err="1">
                <a:solidFill>
                  <a:schemeClr val="bg1"/>
                </a:solidFill>
              </a:rPr>
              <a:t>izateko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400" dirty="0" err="1" smtClean="0">
                <a:solidFill>
                  <a:schemeClr val="bg1"/>
                </a:solidFill>
              </a:rPr>
              <a:t>Saxagliptina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>
                <a:solidFill>
                  <a:schemeClr val="bg1"/>
                </a:solidFill>
              </a:rPr>
              <a:t>eta </a:t>
            </a:r>
            <a:r>
              <a:rPr lang="es-ES" sz="2400" dirty="0" err="1">
                <a:solidFill>
                  <a:schemeClr val="bg1"/>
                </a:solidFill>
              </a:rPr>
              <a:t>alogliptina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bihotz-gutxiegitasuna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izateko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400" dirty="0" err="1" smtClean="0">
                <a:solidFill>
                  <a:schemeClr val="bg1"/>
                </a:solidFill>
              </a:rPr>
              <a:t>Olmesartan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enteropatia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izateko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400" dirty="0" err="1" smtClean="0">
                <a:solidFill>
                  <a:schemeClr val="bg1"/>
                </a:solidFill>
              </a:rPr>
              <a:t>Etonorgestreleko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inplantea</a:t>
            </a:r>
            <a:r>
              <a:rPr lang="es-ES" sz="2400" dirty="0">
                <a:solidFill>
                  <a:schemeClr val="bg1"/>
                </a:solidFill>
              </a:rPr>
              <a:t>: sistema </a:t>
            </a:r>
            <a:r>
              <a:rPr lang="es-ES" sz="2400" dirty="0" err="1">
                <a:solidFill>
                  <a:schemeClr val="bg1"/>
                </a:solidFill>
              </a:rPr>
              <a:t>baskularrera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mugitzeko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400" dirty="0" err="1" smtClean="0">
                <a:solidFill>
                  <a:schemeClr val="bg1"/>
                </a:solidFill>
              </a:rPr>
              <a:t>Lebetirazetam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dosifikazio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okerra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egiteko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400" dirty="0" err="1" smtClean="0">
                <a:solidFill>
                  <a:schemeClr val="bg1"/>
                </a:solidFill>
              </a:rPr>
              <a:t>Mirabegrona</a:t>
            </a:r>
            <a:r>
              <a:rPr lang="es-ES" sz="2400" dirty="0">
                <a:solidFill>
                  <a:schemeClr val="bg1"/>
                </a:solidFill>
              </a:rPr>
              <a:t>: </a:t>
            </a:r>
            <a:r>
              <a:rPr lang="es-ES" sz="2400" dirty="0" err="1">
                <a:solidFill>
                  <a:schemeClr val="bg1"/>
                </a:solidFill>
              </a:rPr>
              <a:t>arterietako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presioa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igotzeko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arriskua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400" dirty="0" err="1" smtClean="0">
                <a:solidFill>
                  <a:schemeClr val="bg1"/>
                </a:solidFill>
              </a:rPr>
              <a:t>Denosumab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>
                <a:solidFill>
                  <a:schemeClr val="bg1"/>
                </a:solidFill>
              </a:rPr>
              <a:t>120 mg: </a:t>
            </a:r>
            <a:r>
              <a:rPr lang="es-ES" sz="2400" dirty="0" err="1">
                <a:solidFill>
                  <a:schemeClr val="bg1"/>
                </a:solidFill>
              </a:rPr>
              <a:t>masailezurreko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osteonekrosi-arriskua</a:t>
            </a:r>
            <a:endParaRPr lang="es-ES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7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/>
              <a:t>Sarrera</a:t>
            </a:r>
            <a:r>
              <a:rPr lang="es-ES" dirty="0" smtClean="0"/>
              <a:t> (I)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471612" y="1196752"/>
            <a:ext cx="820891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Medikamentu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berri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batek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merkaturatzeko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baimena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lortzen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badu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agentzia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erregulatzaileek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medikamentuaren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onurak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arriskuak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baino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gehiago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direla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onartu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dute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,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ikerketak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egin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diren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baldintzetan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Baimena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lortu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ondoren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medikamentua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saiakuntzetan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baino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populazio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handiagoan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heterogeneoagoan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eta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bestelako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ezaugarriak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dituen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polpulazioan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erabiliko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da.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Ezohiko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albo-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ondorioak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ager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daitezke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soilik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medikamentua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denbora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luzez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erabiltzen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denean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agertzen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direnak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Garrantzitsuak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merkaturatu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osteko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ikerketak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eta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farmakozaintzako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sistemak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/>
              <a:t>Sarrera</a:t>
            </a:r>
            <a:r>
              <a:rPr lang="es-ES" dirty="0" smtClean="0"/>
              <a:t> (II)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64816" y="1916832"/>
            <a:ext cx="835096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r>
              <a:rPr lang="es-ES" b="1" u="sng" dirty="0" smtClean="0">
                <a:solidFill>
                  <a:schemeClr val="tx2"/>
                </a:solidFill>
                <a:latin typeface="+mn-lt"/>
              </a:rPr>
              <a:t>FARMAKOZIAKETARI BURUZKO INFORMAZIOA</a:t>
            </a:r>
          </a:p>
          <a:p>
            <a:pPr>
              <a:buClr>
                <a:schemeClr val="tx2"/>
              </a:buClr>
            </a:pPr>
            <a:r>
              <a:rPr lang="es-ES" sz="2000" b="1" dirty="0" smtClean="0">
                <a:solidFill>
                  <a:schemeClr val="tx2"/>
                </a:solidFill>
                <a:latin typeface="+mn-lt"/>
              </a:rPr>
              <a:t>1. </a:t>
            </a:r>
            <a:r>
              <a:rPr lang="es-ES" sz="1800" dirty="0" err="1">
                <a:latin typeface="+mn-lt"/>
              </a:rPr>
              <a:t>F</a:t>
            </a:r>
            <a:r>
              <a:rPr lang="es-ES" sz="1800" dirty="0" err="1" smtClean="0">
                <a:latin typeface="+mn-lt"/>
              </a:rPr>
              <a:t>itxa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teknikoa</a:t>
            </a:r>
            <a:r>
              <a:rPr lang="es-ES" sz="1800" dirty="0">
                <a:latin typeface="+mn-lt"/>
              </a:rPr>
              <a:t> da </a:t>
            </a:r>
            <a:r>
              <a:rPr lang="es-ES" sz="1800" dirty="0" err="1" smtClean="0">
                <a:latin typeface="+mn-lt"/>
              </a:rPr>
              <a:t>medikamentuen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segurtasunari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buruzko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informazioa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bilatzeko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iturri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nagusia</a:t>
            </a:r>
            <a:r>
              <a:rPr lang="es-ES" sz="1800" dirty="0" smtClean="0">
                <a:latin typeface="+mn-lt"/>
              </a:rPr>
              <a:t>. AEMPS </a:t>
            </a:r>
            <a:r>
              <a:rPr lang="es-ES" sz="1800" dirty="0" err="1">
                <a:latin typeface="+mn-lt"/>
              </a:rPr>
              <a:t>webgunean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eskuratu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daiteke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zehazki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smtClean="0">
                <a:latin typeface="+mn-lt"/>
                <a:hlinkClick r:id="rId2"/>
              </a:rPr>
              <a:t>CIMA</a:t>
            </a:r>
            <a:r>
              <a:rPr lang="es-ES" sz="1800" dirty="0" smtClean="0">
                <a:latin typeface="+mn-lt"/>
              </a:rPr>
              <a:t>. </a:t>
            </a:r>
            <a:endParaRPr lang="es-ES" sz="1800" dirty="0">
              <a:latin typeface="+mn-lt"/>
            </a:endParaRPr>
          </a:p>
          <a:p>
            <a:pPr marL="1257300" lvl="2" indent="-342900">
              <a:buFontTx/>
              <a:buChar char="-"/>
            </a:pPr>
            <a:endParaRPr lang="es-ES" sz="2000" dirty="0" smtClean="0">
              <a:latin typeface="+mn-lt"/>
            </a:endParaRPr>
          </a:p>
          <a:p>
            <a:r>
              <a:rPr lang="es-ES" sz="2000" b="1" dirty="0" smtClean="0">
                <a:solidFill>
                  <a:schemeClr val="tx2"/>
                </a:solidFill>
                <a:latin typeface="+mn-lt"/>
              </a:rPr>
              <a:t>2. </a:t>
            </a:r>
            <a:r>
              <a:rPr lang="es-ES" sz="1800" dirty="0" err="1">
                <a:latin typeface="+mn-lt"/>
                <a:hlinkClick r:id="rId3"/>
              </a:rPr>
              <a:t>Euskal</a:t>
            </a:r>
            <a:r>
              <a:rPr lang="es-ES" sz="1800" dirty="0">
                <a:latin typeface="+mn-lt"/>
                <a:hlinkClick r:id="rId3"/>
              </a:rPr>
              <a:t> </a:t>
            </a:r>
            <a:r>
              <a:rPr lang="es-ES" sz="1800" dirty="0" err="1">
                <a:latin typeface="+mn-lt"/>
                <a:hlinkClick r:id="rId3"/>
              </a:rPr>
              <a:t>Autonomia</a:t>
            </a:r>
            <a:r>
              <a:rPr lang="es-ES" sz="1800" dirty="0">
                <a:latin typeface="+mn-lt"/>
                <a:hlinkClick r:id="rId3"/>
              </a:rPr>
              <a:t> </a:t>
            </a:r>
            <a:r>
              <a:rPr lang="es-ES" sz="1800" dirty="0" err="1">
                <a:latin typeface="+mn-lt"/>
                <a:hlinkClick r:id="rId3"/>
              </a:rPr>
              <a:t>Erkidegoko</a:t>
            </a:r>
            <a:r>
              <a:rPr lang="es-ES" sz="1800" dirty="0">
                <a:latin typeface="+mn-lt"/>
                <a:hlinkClick r:id="rId3"/>
              </a:rPr>
              <a:t> </a:t>
            </a:r>
            <a:r>
              <a:rPr lang="es-ES" sz="1800" dirty="0" err="1">
                <a:latin typeface="+mn-lt"/>
                <a:hlinkClick r:id="rId3"/>
              </a:rPr>
              <a:t>Farmakozainketa</a:t>
            </a:r>
            <a:r>
              <a:rPr lang="es-ES" sz="1800" dirty="0">
                <a:latin typeface="+mn-lt"/>
                <a:hlinkClick r:id="rId3"/>
              </a:rPr>
              <a:t> </a:t>
            </a:r>
            <a:r>
              <a:rPr lang="es-ES" sz="1800" dirty="0" err="1">
                <a:latin typeface="+mn-lt"/>
                <a:hlinkClick r:id="rId3"/>
              </a:rPr>
              <a:t>Unitatean</a:t>
            </a:r>
            <a:r>
              <a:rPr lang="es-ES" sz="1800" dirty="0">
                <a:latin typeface="+mn-lt"/>
              </a:rPr>
              <a:t>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800" dirty="0" err="1">
                <a:latin typeface="+mn-lt"/>
              </a:rPr>
              <a:t>Buletinak</a:t>
            </a:r>
            <a:endParaRPr lang="es-ES" sz="1800" dirty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n-lt"/>
              </a:rPr>
              <a:t>Berriak</a:t>
            </a:r>
            <a:r>
              <a:rPr lang="es-ES" sz="1800" dirty="0" smtClean="0">
                <a:latin typeface="+mn-lt"/>
              </a:rPr>
              <a:t> </a:t>
            </a:r>
            <a:endParaRPr lang="es-ES" sz="1800" dirty="0">
              <a:latin typeface="+mn-lt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s-ES" sz="1800" dirty="0" err="1" smtClean="0">
                <a:latin typeface="+mn-lt"/>
              </a:rPr>
              <a:t>Kontrako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efektuen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susmoak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jakinarazteko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beharrezko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informazioa</a:t>
            </a:r>
            <a:r>
              <a:rPr lang="es-ES" sz="1800" dirty="0" smtClean="0"/>
              <a:t>.</a:t>
            </a:r>
            <a:endParaRPr lang="es-ES" sz="1800" dirty="0" smtClean="0">
              <a:latin typeface="+mn-lt"/>
            </a:endParaRPr>
          </a:p>
          <a:p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271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/>
              <a:t>Sarrera</a:t>
            </a:r>
            <a:r>
              <a:rPr lang="es-ES" dirty="0" smtClean="0"/>
              <a:t> (III)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1844824"/>
            <a:ext cx="799288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u="sng" dirty="0" smtClean="0">
                <a:solidFill>
                  <a:schemeClr val="tx2"/>
                </a:solidFill>
                <a:latin typeface="+mn-lt"/>
              </a:rPr>
              <a:t>MEDIKAMENTUEN SEGURTASUN-ALERTEI EDO -SENAILEI BURUZKO INFORMAZIOA BILATZEKO BALIABIDEAK:</a:t>
            </a:r>
          </a:p>
          <a:p>
            <a:endParaRPr lang="es-ES" sz="2000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1800" u="sng" dirty="0" err="1">
                <a:latin typeface="+mn-lt"/>
              </a:rPr>
              <a:t>Agentzia</a:t>
            </a:r>
            <a:r>
              <a:rPr lang="es-ES" sz="1800" u="sng" dirty="0">
                <a:latin typeface="+mn-lt"/>
              </a:rPr>
              <a:t> </a:t>
            </a:r>
            <a:r>
              <a:rPr lang="es-ES" sz="1800" u="sng" dirty="0" err="1">
                <a:latin typeface="+mn-lt"/>
              </a:rPr>
              <a:t>erregulatzaileen</a:t>
            </a:r>
            <a:r>
              <a:rPr lang="es-ES" sz="1800" u="sng" dirty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webguneak</a:t>
            </a:r>
            <a:r>
              <a:rPr lang="es-ES" sz="1800" dirty="0" smtClean="0">
                <a:latin typeface="+mn-lt"/>
              </a:rPr>
              <a:t>: (AEMPS</a:t>
            </a:r>
            <a:r>
              <a:rPr lang="es-ES" sz="1800" dirty="0">
                <a:latin typeface="+mn-lt"/>
              </a:rPr>
              <a:t>, EMA, FDA, etc</a:t>
            </a:r>
            <a:r>
              <a:rPr lang="es-ES" sz="1800" dirty="0" smtClean="0">
                <a:latin typeface="+mn-lt"/>
              </a:rPr>
              <a:t>.)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1800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ES" sz="1800" u="sng" dirty="0" err="1" smtClean="0">
                <a:latin typeface="+mj-lt"/>
              </a:rPr>
              <a:t>Buletinak</a:t>
            </a:r>
            <a:r>
              <a:rPr lang="es-ES" sz="1800" dirty="0" smtClean="0">
                <a:latin typeface="+mj-lt"/>
              </a:rPr>
              <a:t>: (</a:t>
            </a:r>
            <a:r>
              <a:rPr lang="es-ES" sz="1800" dirty="0" err="1">
                <a:latin typeface="+mj-lt"/>
              </a:rPr>
              <a:t>Euskal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Autonomia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Erkidegoko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Farmakozainketa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Unitatearen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buletina</a:t>
            </a:r>
            <a:r>
              <a:rPr lang="es-ES" sz="1800" dirty="0" smtClean="0">
                <a:latin typeface="+mj-lt"/>
              </a:rPr>
              <a:t>, </a:t>
            </a:r>
            <a:r>
              <a:rPr lang="es-ES" sz="1800" dirty="0" err="1" smtClean="0">
                <a:latin typeface="+mj-lt"/>
              </a:rPr>
              <a:t>Butlletí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Groc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Kataluniako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Zaintza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Farmakologikoko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buletina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 smtClean="0">
                <a:latin typeface="+mj-lt"/>
              </a:rPr>
              <a:t>e.a</a:t>
            </a:r>
            <a:r>
              <a:rPr lang="es-ES" sz="1800" dirty="0" smtClean="0">
                <a:latin typeface="+mj-lt"/>
              </a:rPr>
              <a:t>.)</a:t>
            </a:r>
          </a:p>
          <a:p>
            <a:pPr marL="342900" indent="-342900">
              <a:buFont typeface="Arial" pitchFamily="34" charset="0"/>
              <a:buChar char="•"/>
            </a:pPr>
            <a:endParaRPr lang="es-ES" sz="1800" dirty="0">
              <a:latin typeface="+mj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1800" u="sng" dirty="0" err="1">
                <a:latin typeface="+mj-lt"/>
              </a:rPr>
              <a:t>Europako</a:t>
            </a:r>
            <a:r>
              <a:rPr lang="es-ES" sz="1800" u="sng" dirty="0">
                <a:latin typeface="+mj-lt"/>
              </a:rPr>
              <a:t> </a:t>
            </a:r>
            <a:r>
              <a:rPr lang="es-ES" sz="1800" u="sng" dirty="0" err="1">
                <a:latin typeface="+mj-lt"/>
              </a:rPr>
              <a:t>Datu</a:t>
            </a:r>
            <a:r>
              <a:rPr lang="es-ES" sz="1800" u="sng" dirty="0">
                <a:latin typeface="+mj-lt"/>
              </a:rPr>
              <a:t> </a:t>
            </a:r>
            <a:r>
              <a:rPr lang="es-ES" sz="1800" u="sng" dirty="0" err="1" smtClean="0">
                <a:latin typeface="+mj-lt"/>
              </a:rPr>
              <a:t>Basea</a:t>
            </a:r>
            <a:endParaRPr lang="es-ES" sz="1800" u="sng" dirty="0" smtClean="0">
              <a:latin typeface="+mj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1800" u="sng" dirty="0" smtClean="0">
              <a:latin typeface="+mj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1800" u="sng" dirty="0" err="1" smtClean="0">
                <a:latin typeface="+mj-lt"/>
              </a:rPr>
              <a:t>OMEko</a:t>
            </a:r>
            <a:r>
              <a:rPr lang="es-ES" sz="1800" u="sng" dirty="0" smtClean="0">
                <a:latin typeface="+mj-lt"/>
              </a:rPr>
              <a:t> </a:t>
            </a:r>
            <a:r>
              <a:rPr lang="es-ES" sz="1800" u="sng" dirty="0" err="1">
                <a:latin typeface="+mj-lt"/>
              </a:rPr>
              <a:t>Zaintza</a:t>
            </a:r>
            <a:r>
              <a:rPr lang="es-ES" sz="1800" u="sng" dirty="0">
                <a:latin typeface="+mj-lt"/>
              </a:rPr>
              <a:t> </a:t>
            </a:r>
            <a:r>
              <a:rPr lang="es-ES" sz="1800" u="sng" dirty="0" err="1">
                <a:latin typeface="+mj-lt"/>
              </a:rPr>
              <a:t>Farmakologikoko</a:t>
            </a:r>
            <a:r>
              <a:rPr lang="es-ES" sz="1800" u="sng" dirty="0">
                <a:latin typeface="+mj-lt"/>
              </a:rPr>
              <a:t> </a:t>
            </a:r>
            <a:r>
              <a:rPr lang="es-ES" sz="1800" u="sng" dirty="0" err="1" smtClean="0">
                <a:latin typeface="+mj-lt"/>
              </a:rPr>
              <a:t>Zentroa</a:t>
            </a:r>
            <a:endParaRPr lang="es-ES" sz="1800" u="sng" dirty="0">
              <a:latin typeface="+mj-lt"/>
            </a:endParaRPr>
          </a:p>
          <a:p>
            <a:pPr>
              <a:buClr>
                <a:schemeClr val="tx2"/>
              </a:buClr>
            </a:pPr>
            <a:r>
              <a:rPr lang="es-ES" sz="2000" dirty="0"/>
              <a:t>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500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ANTIDIABÉTICOS ORALES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79512" y="1261070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GLIFLOZINAK: </a:t>
            </a:r>
            <a:r>
              <a:rPr lang="es-ES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zetoazidosia</a:t>
            </a:r>
            <a:r>
              <a:rPr lang="es-ES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izateko</a:t>
            </a:r>
            <a:r>
              <a:rPr lang="es-ES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arriskua</a:t>
            </a:r>
            <a:r>
              <a:rPr lang="es-ES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(I)</a:t>
            </a:r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9552" y="1844824"/>
            <a:ext cx="806489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err="1">
                <a:latin typeface="+mn-lt"/>
              </a:rPr>
              <a:t>PRACen</a:t>
            </a:r>
            <a:r>
              <a:rPr lang="es-ES" sz="2000" b="1" dirty="0">
                <a:latin typeface="+mn-lt"/>
              </a:rPr>
              <a:t> </a:t>
            </a:r>
            <a:r>
              <a:rPr lang="es-ES" sz="2000" b="1" dirty="0" err="1" smtClean="0">
                <a:latin typeface="+mn-lt"/>
              </a:rPr>
              <a:t>ebaluazioa</a:t>
            </a:r>
            <a:r>
              <a:rPr lang="es-ES" sz="2000" b="1" dirty="0" smtClean="0">
                <a:latin typeface="+mn-lt"/>
              </a:rPr>
              <a:t>: </a:t>
            </a:r>
            <a:r>
              <a:rPr lang="es-ES" sz="2000" dirty="0" err="1">
                <a:latin typeface="+mn-lt"/>
              </a:rPr>
              <a:t>zetoazidosi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diabetikoa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izateko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arriskua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err="1" smtClean="0">
                <a:latin typeface="+mn-lt"/>
              </a:rPr>
              <a:t>AEMPSen</a:t>
            </a:r>
            <a:r>
              <a:rPr lang="es-ES" sz="2000" b="1" dirty="0" smtClean="0">
                <a:latin typeface="+mn-lt"/>
              </a:rPr>
              <a:t> </a:t>
            </a:r>
            <a:r>
              <a:rPr lang="es-ES" sz="2000" b="1" dirty="0" err="1" smtClean="0">
                <a:latin typeface="+mn-lt"/>
              </a:rPr>
              <a:t>gomendioak</a:t>
            </a:r>
            <a:r>
              <a:rPr lang="es-ES" sz="2000" b="1" dirty="0" smtClean="0">
                <a:latin typeface="+mn-lt"/>
              </a:rPr>
              <a:t>: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err="1" smtClean="0">
                <a:latin typeface="+mn-lt"/>
              </a:rPr>
              <a:t>Gliflozinak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>
                <a:latin typeface="+mn-lt"/>
              </a:rPr>
              <a:t>(</a:t>
            </a:r>
            <a:r>
              <a:rPr lang="es-ES" sz="1800" dirty="0" err="1">
                <a:latin typeface="+mn-lt"/>
              </a:rPr>
              <a:t>dapagliflozina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kanagliflozina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enpagliflozina</a:t>
            </a:r>
            <a:r>
              <a:rPr lang="es-ES" sz="1800" dirty="0">
                <a:latin typeface="+mn-lt"/>
              </a:rPr>
              <a:t>) 2. </a:t>
            </a:r>
            <a:r>
              <a:rPr lang="es-ES" sz="1800" dirty="0" err="1">
                <a:latin typeface="+mn-lt"/>
              </a:rPr>
              <a:t>motako</a:t>
            </a:r>
            <a:r>
              <a:rPr lang="es-ES" sz="1800" dirty="0">
                <a:latin typeface="+mn-lt"/>
              </a:rPr>
              <a:t> diabetes </a:t>
            </a:r>
            <a:r>
              <a:rPr lang="es-ES" sz="1800" dirty="0" err="1">
                <a:latin typeface="+mn-lt"/>
              </a:rPr>
              <a:t>mellitusa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soilik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tratatzeko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aholkatzen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dira</a:t>
            </a:r>
            <a:r>
              <a:rPr lang="es-ES" sz="1800" dirty="0">
                <a:latin typeface="+mn-lt"/>
              </a:rPr>
              <a:t>.</a:t>
            </a:r>
          </a:p>
          <a:p>
            <a:pPr lvl="1">
              <a:buClr>
                <a:schemeClr val="tx2"/>
              </a:buClr>
            </a:pP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err="1" smtClean="0">
                <a:latin typeface="+mn-lt"/>
              </a:rPr>
              <a:t>Zetoazidosia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izateko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arriskua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kontuan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hartu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beharko</a:t>
            </a:r>
            <a:r>
              <a:rPr lang="es-ES" sz="1800" dirty="0">
                <a:latin typeface="+mn-lt"/>
              </a:rPr>
              <a:t> da </a:t>
            </a:r>
            <a:r>
              <a:rPr lang="es-ES" sz="1800" dirty="0" err="1">
                <a:latin typeface="+mn-lt"/>
              </a:rPr>
              <a:t>espezifikoa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ez</a:t>
            </a:r>
            <a:r>
              <a:rPr lang="es-ES" sz="1800" dirty="0">
                <a:latin typeface="+mn-lt"/>
              </a:rPr>
              <a:t> den </a:t>
            </a:r>
            <a:r>
              <a:rPr lang="es-ES" sz="1800" dirty="0" err="1">
                <a:latin typeface="+mn-lt"/>
              </a:rPr>
              <a:t>sintomatologia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dagoenean</a:t>
            </a:r>
            <a:r>
              <a:rPr lang="es-ES" sz="1800" dirty="0">
                <a:latin typeface="+mn-lt"/>
              </a:rPr>
              <a:t>; </a:t>
            </a:r>
            <a:r>
              <a:rPr lang="es-ES" sz="1800" dirty="0" err="1">
                <a:latin typeface="+mn-lt"/>
              </a:rPr>
              <a:t>esaterako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goragaleak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gorakoak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abdomeneko</a:t>
            </a:r>
            <a:r>
              <a:rPr lang="es-ES" sz="1800" dirty="0">
                <a:latin typeface="+mn-lt"/>
              </a:rPr>
              <a:t> mina, anorexia, </a:t>
            </a:r>
            <a:r>
              <a:rPr lang="es-ES" sz="1800" dirty="0" err="1">
                <a:latin typeface="+mn-lt"/>
              </a:rPr>
              <a:t>gehiegizko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egarria</a:t>
            </a:r>
            <a:r>
              <a:rPr lang="es-ES" sz="1800" dirty="0">
                <a:latin typeface="+mn-lt"/>
              </a:rPr>
              <a:t>, disnea, </a:t>
            </a:r>
            <a:r>
              <a:rPr lang="es-ES" sz="1800" dirty="0" err="1">
                <a:latin typeface="+mn-lt"/>
              </a:rPr>
              <a:t>nahasmendua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nekea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ezohiko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somnolentziaren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moduko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sintomak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agertzen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badira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baita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gluzemia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maila</a:t>
            </a:r>
            <a:r>
              <a:rPr lang="es-ES" sz="1800" dirty="0">
                <a:latin typeface="+mn-lt"/>
              </a:rPr>
              <a:t> 250 mg/dl </a:t>
            </a:r>
            <a:r>
              <a:rPr lang="es-ES" sz="1800" dirty="0" err="1">
                <a:latin typeface="+mn-lt"/>
              </a:rPr>
              <a:t>baino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txikiagoa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denean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smtClean="0">
                <a:latin typeface="+mn-lt"/>
              </a:rPr>
              <a:t>ere. </a:t>
            </a:r>
            <a:endParaRPr lang="es-E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21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95536" y="1412776"/>
            <a:ext cx="80566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4BACC6"/>
              </a:buClr>
              <a:buFontTx/>
              <a:buChar char="-"/>
            </a:pPr>
            <a:r>
              <a:rPr lang="es-ES" sz="1800" dirty="0" err="1" smtClean="0">
                <a:latin typeface="+mj-lt"/>
              </a:rPr>
              <a:t>Zetoazidosia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susmatzen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bada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tratamendua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bertan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behera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utzi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gorputz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zetonikoak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zehaztu</a:t>
            </a:r>
            <a:r>
              <a:rPr lang="es-ES" sz="1800" dirty="0" smtClean="0"/>
              <a:t>. 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berriro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tratamendua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jarri</a:t>
            </a:r>
            <a:r>
              <a:rPr lang="es-ES" sz="1800" dirty="0" smtClean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salbu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zetoazidosia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dutenak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argi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garbi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beste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faktore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batzuk</a:t>
            </a:r>
            <a:r>
              <a:rPr lang="es-ES" sz="1800" dirty="0">
                <a:latin typeface="+mj-lt"/>
              </a:rPr>
              <a:t> izan </a:t>
            </a:r>
            <a:r>
              <a:rPr lang="es-ES" sz="1800" dirty="0" err="1">
                <a:latin typeface="+mj-lt"/>
              </a:rPr>
              <a:t>badira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dagoeneko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konponduta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badaude</a:t>
            </a:r>
            <a:r>
              <a:rPr lang="es-ES" sz="1800" dirty="0" smtClean="0">
                <a:solidFill>
                  <a:prstClr val="black"/>
                </a:solidFill>
                <a:latin typeface="+mj-lt"/>
              </a:rPr>
              <a:t>. 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Clr>
                <a:srgbClr val="4BACC6"/>
              </a:buClr>
              <a:buFontTx/>
              <a:buChar char="-"/>
            </a:pPr>
            <a:r>
              <a:rPr lang="es-ES" sz="1800" dirty="0" err="1">
                <a:latin typeface="+mj-lt"/>
              </a:rPr>
              <a:t>Tratamendu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hasi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aurretik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dagoeneko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abian</a:t>
            </a:r>
            <a:r>
              <a:rPr lang="es-ES" sz="1800" dirty="0">
                <a:latin typeface="+mj-lt"/>
              </a:rPr>
              <a:t> dela, </a:t>
            </a:r>
            <a:r>
              <a:rPr lang="es-ES" sz="1800" dirty="0" err="1">
                <a:latin typeface="+mj-lt"/>
              </a:rPr>
              <a:t>kontuan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hartu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zer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egoerak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susta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dezaketen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zetoazidosi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diabetikoa</a:t>
            </a:r>
            <a:r>
              <a:rPr lang="es-ES" sz="1800" dirty="0">
                <a:latin typeface="+mj-lt"/>
              </a:rPr>
              <a:t>; </a:t>
            </a:r>
            <a:r>
              <a:rPr lang="es-ES" sz="1800" dirty="0" err="1">
                <a:latin typeface="+mj-lt"/>
              </a:rPr>
              <a:t>esaterako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deshidratazioa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kaloria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gutxiago</a:t>
            </a:r>
            <a:r>
              <a:rPr lang="es-ES" sz="1800" dirty="0">
                <a:latin typeface="+mj-lt"/>
              </a:rPr>
              <a:t> jatea, </a:t>
            </a:r>
            <a:r>
              <a:rPr lang="es-ES" sz="1800" dirty="0" err="1">
                <a:latin typeface="+mj-lt"/>
              </a:rPr>
              <a:t>pisua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galtzea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 smtClean="0">
                <a:latin typeface="+mj-lt"/>
              </a:rPr>
              <a:t>infekzioak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kirurgia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gorakoak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intsulina-dosia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jaistea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diabetesa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gaizki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kontrolatzea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alkohola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edatea</a:t>
            </a:r>
            <a:r>
              <a:rPr lang="es-ES" sz="1800" dirty="0" smtClean="0">
                <a:latin typeface="+mj-lt"/>
              </a:rPr>
              <a:t>.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endParaRPr lang="es-ES" sz="1800" dirty="0">
              <a:solidFill>
                <a:prstClr val="black"/>
              </a:solidFill>
              <a:latin typeface="+mj-lt"/>
            </a:endParaRPr>
          </a:p>
          <a:p>
            <a:pPr marL="342900" indent="-342900">
              <a:buClr>
                <a:srgbClr val="4BACC6"/>
              </a:buClr>
              <a:buFontTx/>
              <a:buChar char="-"/>
            </a:pPr>
            <a:r>
              <a:rPr lang="es-ES" sz="1800" dirty="0" err="1">
                <a:latin typeface="+mj-lt"/>
              </a:rPr>
              <a:t>Kirurgia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handiagatik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gaixotasun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larriagatik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ospitaleratutako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pazienteen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kasuan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bertan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behera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utzi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gliflozina</a:t>
            </a:r>
            <a:r>
              <a:rPr lang="es-ES" sz="1800" dirty="0" smtClean="0">
                <a:latin typeface="+mj-lt"/>
              </a:rPr>
              <a:t>.</a:t>
            </a:r>
            <a:endParaRPr lang="es-E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90476" y="663079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GLIFLOZINAK: </a:t>
            </a:r>
            <a:r>
              <a:rPr lang="es-ES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zetoazidosia</a:t>
            </a:r>
            <a:r>
              <a:rPr lang="es-ES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 </a:t>
            </a:r>
            <a:r>
              <a:rPr lang="es-ES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izateko</a:t>
            </a:r>
            <a:r>
              <a:rPr lang="es-ES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 </a:t>
            </a:r>
            <a:r>
              <a:rPr lang="es-ES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arriskua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(II)</a:t>
            </a:r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95248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</TotalTime>
  <Words>2910</Words>
  <Application>Microsoft Office PowerPoint</Application>
  <PresentationFormat>Presentación en pantalla (4:3)</PresentationFormat>
  <Paragraphs>264</Paragraphs>
  <Slides>31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3_Diseño personalizado</vt:lpstr>
      <vt:lpstr>MEDIKAMENTUEN SEGURTASUNA:  2015-2016AN SORTUTAKO SEINALEAK ETA ALERTAK   25 Lib, 4 Zk. 2017</vt:lpstr>
      <vt:lpstr>Aurkibidea (I)</vt:lpstr>
      <vt:lpstr>Aurkibidea (II)</vt:lpstr>
      <vt:lpstr>Aurkibidea (III)</vt:lpstr>
      <vt:lpstr>Sarrera (I)</vt:lpstr>
      <vt:lpstr>Sarrera (II)</vt:lpstr>
      <vt:lpstr>Sarrera (III)</vt:lpstr>
      <vt:lpstr>ANTIDIABÉTICOS ORALES</vt:lpstr>
      <vt:lpstr>Presentación de PowerPoint</vt:lpstr>
      <vt:lpstr>Kanagliflozina: anputazio ez traumatikoak izateko arriskua  </vt:lpstr>
      <vt:lpstr>IBUPROFENOA eta DEXIBUPROFENOA  arrisku kardiobaskularra dosi handietan (I)</vt:lpstr>
      <vt:lpstr>IBUPROFENOA eta DEXIBUPROFENOA  arrisku kardiobaskularra dosi handietan (II)</vt:lpstr>
      <vt:lpstr>KORTICOIDE INHALATUAK BGBKen pneumonía arriskua</vt:lpstr>
      <vt:lpstr>NITROFURANTOÍNA   erabilera-murriztapen berriak</vt:lpstr>
      <vt:lpstr>HIDROXIZINA  arrisku arritmogenikoa</vt:lpstr>
      <vt:lpstr>PAPILOMAREN AURKAKO TXERTOA  segurtasun-berrikuspena </vt:lpstr>
      <vt:lpstr>SOFOSBUBIR:   amiodaronarekin interakzio larria izateko arriskua</vt:lpstr>
      <vt:lpstr>C HEPATITISA TRATATZEKO  ERAGIN ZUZENEKO ANTIBIRALAK B hepatitisaren birusa berraktibatu eta kartzinoma hepatozelularra berreritzi </vt:lpstr>
      <vt:lpstr>BCR-ABL TIROSINA KINASAREN INHIBITZAILEAK (ITK BCR-ABL):  B hepatitisaren birusa berraktibatzeko arriskua</vt:lpstr>
      <vt:lpstr>MICOFENOLATOA  sortzetiko malformazioak eragiteko arriskua (I)</vt:lpstr>
      <vt:lpstr>MICOFENOLATOA:  sortzetiko malformazioak eragiteko arriskua (II)</vt:lpstr>
      <vt:lpstr>JARRAIPENA ETA EBALUAZIO GEHIGARRIA BEHAR DUTEN ALERTA-ZANTZUAK (I)</vt:lpstr>
      <vt:lpstr>JARRAIPENA ETA EBALUAZIO GEHIGARRIA BEHAR DUTEN ALERTA-ZANTZUAK (II)</vt:lpstr>
      <vt:lpstr>JARRAIPENA ETA EBALUAZIO GEHIGARRIA BEHAR DUTEN ALERTA-ZANTZUAK (III)</vt:lpstr>
      <vt:lpstr>JARRAIPENA ETA EBALUAZIO GEHIGARRIA BEHAR DUTEN ALERTA-ZANTZUAK (IV)</vt:lpstr>
      <vt:lpstr>JARRAIPENA ETA EBALUAZIO GEHIGARRIA BEHAR DUTEN ALERTA-ZANTZUAK (V)</vt:lpstr>
      <vt:lpstr>JARRAIPENA ETA EBALUAZIO GEHIGARRIA BEHAR DUTEN ALERTA-ZANTZUAK (VI)</vt:lpstr>
      <vt:lpstr>JARRAIPENA ETA EBALUAZIO GEHIGARRIA BEHAR DUTEN ALERTA-ZANTZUAK (VII)</vt:lpstr>
      <vt:lpstr>JARRAIPENA ETA EBALUAZIO GEHIGARRIA BEHAR DUTEN ALERTA-ZANTZUAK (VIII)</vt:lpstr>
      <vt:lpstr>JARRAIPENA ETA EBALUAZIO GEHIGARRIA BEHAR DUTEN ALERTA-ZANTZUAK (IX)</vt:lpstr>
      <vt:lpstr>Informazio gehiago eta bibliografia…</vt:lpstr>
    </vt:vector>
  </TitlesOfParts>
  <Company>N.G.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Aizpurua Imaz, Iñigo</cp:lastModifiedBy>
  <cp:revision>318</cp:revision>
  <dcterms:created xsi:type="dcterms:W3CDTF">2007-11-13T08:52:06Z</dcterms:created>
  <dcterms:modified xsi:type="dcterms:W3CDTF">2017-06-15T09:57:50Z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